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  <p:sldId id="2584" r:id="rId25"/>
    <p:sldId id="2585" r:id="rId26"/>
    <p:sldId id="2586" r:id="rId27"/>
    <p:sldId id="2587" r:id="rId28"/>
    <p:sldId id="2588" r:id="rId29"/>
    <p:sldId id="2589" r:id="rId30"/>
    <p:sldId id="2590" r:id="rId31"/>
    <p:sldId id="2591" r:id="rId32"/>
    <p:sldId id="2592" r:id="rId33"/>
    <p:sldId id="2593" r:id="rId34"/>
    <p:sldId id="2594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stão e Publicação de Projetos de Software no GitHub: Práticas e Ferramentas Modernas" id="{0293C664-DA63-40FD-9D71-9BE75B88300B}">
          <p14:sldIdLst>
            <p14:sldId id="2561"/>
            <p14:sldId id="2562"/>
          </p14:sldIdLst>
        </p14:section>
        <p14:section name="A importância de publicar projetos no GitHub" id="{ABA85855-A526-4331-BDC2-74BF9849920E}">
          <p14:sldIdLst>
            <p14:sldId id="2563"/>
            <p14:sldId id="2564"/>
            <p14:sldId id="2565"/>
          </p14:sldIdLst>
        </p14:section>
        <p14:section name="Introdução ao Git e GitHub com passos práticos" id="{E04A355E-9564-4D28-87F2-C599C618EE34}">
          <p14:sldIdLst>
            <p14:sldId id="2566"/>
            <p14:sldId id="2567"/>
            <p14:sldId id="2568"/>
          </p14:sldIdLst>
        </p14:section>
        <p14:section name="Escolha de ferramentas: Visual Studio versus Visual Studio Code" id="{3ACF8E6C-CB09-4C3A-A1C2-A2644E333D4D}">
          <p14:sldIdLst>
            <p14:sldId id="2569"/>
            <p14:sldId id="2570"/>
            <p14:sldId id="2571"/>
          </p14:sldIdLst>
        </p14:section>
        <p14:section name="Arquitetura de software: adotando MVC e DDD" id="{CECAF8FC-0A95-4229-9A87-E1F67B3F16F9}">
          <p14:sldIdLst>
            <p14:sldId id="2572"/>
            <p14:sldId id="2573"/>
            <p14:sldId id="2574"/>
          </p14:sldIdLst>
        </p14:section>
        <p14:section name="Estruturação do projeto e explicação dos componentes de código" id="{4C200B00-DE4D-4381-A0F2-12E6077E3866}">
          <p14:sldIdLst>
            <p14:sldId id="2575"/>
            <p14:sldId id="2576"/>
            <p14:sldId id="2577"/>
          </p14:sldIdLst>
        </p14:section>
        <p14:section name="Entity Framework Core: gerenciamento de dados e migrações" id="{5A2C4F8D-4B2B-49D5-B9D9-1CB0CA3B21C8}">
          <p14:sldIdLst>
            <p14:sldId id="2578"/>
            <p14:sldId id="2579"/>
            <p14:sldId id="2580"/>
          </p14:sldIdLst>
        </p14:section>
        <p14:section name="Construção e uso de API: exemplos e aplicações comunitárias" id="{D17818C7-7399-4C3B-940B-50AF67114271}">
          <p14:sldIdLst>
            <p14:sldId id="2581"/>
            <p14:sldId id="2582"/>
            <p14:sldId id="2583"/>
            <p14:sldId id="2584"/>
          </p14:sldIdLst>
        </p14:section>
        <p14:section name="Documentação e teste de APIs com Swagger" id="{7ABFE5C0-10DD-426D-9BBB-9EBED9A3FCEB}">
          <p14:sldIdLst>
            <p14:sldId id="2585"/>
            <p14:sldId id="2586"/>
            <p14:sldId id="2587"/>
          </p14:sldIdLst>
        </p14:section>
        <p14:section name="Processos práticos: preparação, execução e publicação do projeto" id="{C698CB4F-5D6B-4E93-8539-F1DEFE8CA5F6}">
          <p14:sldIdLst>
            <p14:sldId id="2588"/>
            <p14:sldId id="2589"/>
            <p14:sldId id="2590"/>
          </p14:sldIdLst>
        </p14:section>
        <p14:section name="Boas práticas e próximos passos para aprimorar projetos" id="{80FDD14A-F6A0-461F-BB3D-61EB1EA0DF16}">
          <p14:sldIdLst>
            <p14:sldId id="2591"/>
            <p14:sldId id="2592"/>
            <p14:sldId id="2593"/>
          </p14:sldIdLst>
        </p14:section>
        <p14:section name="Conclusão" id="{43BA3009-ACF2-4C31-8784-5D2FA9F9AEED}">
          <p14:sldIdLst>
            <p14:sldId id="25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0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6" y="318"/>
      </p:cViewPr>
      <p:guideLst/>
    </p:cSldViewPr>
  </p:slideViewPr>
  <p:notesTextViewPr>
    <p:cViewPr>
      <p:scale>
        <a:sx n="3" d="2"/>
        <a:sy n="3" d="2"/>
      </p:scale>
      <p:origin x="-6" y="-30"/>
    </p:cViewPr>
  </p:notesTextViewPr>
  <p:sorterViewPr>
    <p:cViewPr>
      <p:scale>
        <a:sx n="100" d="100"/>
        <a:sy n="100" d="100"/>
      </p:scale>
      <p:origin x="0" y="-104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A92B4-2579-4A8F-9BB9-6AB42784AB10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DBF74286-059E-42AD-9276-AE4567A750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Suporte Multilinguagem por APIs</a:t>
          </a:r>
        </a:p>
      </dgm:t>
    </dgm:pt>
    <dgm:pt modelId="{B7A51C97-7AB6-4909-BF2D-3FB9DB90E2F9}" type="parTrans" cxnId="{12AA8F6A-14AA-481E-A9B7-F3CA14DA45D6}">
      <dgm:prSet/>
      <dgm:spPr/>
      <dgm:t>
        <a:bodyPr/>
        <a:lstStyle/>
        <a:p>
          <a:endParaRPr lang="pt-BR"/>
        </a:p>
      </dgm:t>
    </dgm:pt>
    <dgm:pt modelId="{3BDF8CC9-D603-4332-A350-6B1DD6A1DB7D}" type="sibTrans" cxnId="{12AA8F6A-14AA-481E-A9B7-F3CA14DA45D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3B8EA68F-C14E-4E96-B435-AB77840FF3F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APIs facilitam a integração de múltiplos idiomas, ampliando o acesso digital para diversas comunidades.</a:t>
          </a:r>
        </a:p>
      </dgm:t>
    </dgm:pt>
    <dgm:pt modelId="{55A8A889-B664-4612-9DD5-DD8D61B0A133}" type="parTrans" cxnId="{A8B350FE-A608-4476-B87D-F0BDDB681D2D}">
      <dgm:prSet/>
      <dgm:spPr/>
      <dgm:t>
        <a:bodyPr/>
        <a:lstStyle/>
        <a:p>
          <a:endParaRPr lang="pt-BR"/>
        </a:p>
      </dgm:t>
    </dgm:pt>
    <dgm:pt modelId="{6C76F826-7001-48F1-8C9B-562F65E69573}" type="sibTrans" cxnId="{A8B350FE-A608-4476-B87D-F0BDDB681D2D}">
      <dgm:prSet/>
      <dgm:spPr/>
      <dgm:t>
        <a:bodyPr/>
        <a:lstStyle/>
        <a:p>
          <a:endParaRPr lang="pt-BR"/>
        </a:p>
      </dgm:t>
    </dgm:pt>
    <dgm:pt modelId="{6DDC482D-C723-49DE-896A-752791D4C61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Inclusão Digital para Povos Originários</a:t>
          </a:r>
        </a:p>
      </dgm:t>
    </dgm:pt>
    <dgm:pt modelId="{3FD9B3F8-639F-4581-9F60-6C5912C871BC}" type="parTrans" cxnId="{32DDB7D3-D252-4167-86B2-5B7989DF3B3E}">
      <dgm:prSet/>
      <dgm:spPr/>
      <dgm:t>
        <a:bodyPr/>
        <a:lstStyle/>
        <a:p>
          <a:endParaRPr lang="pt-BR"/>
        </a:p>
      </dgm:t>
    </dgm:pt>
    <dgm:pt modelId="{5E0F731B-368C-4EF8-BF03-F97EB05C57E5}" type="sibTrans" cxnId="{32DDB7D3-D252-4167-86B2-5B7989DF3B3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469A159F-CDE5-4282-A672-86716B61B35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Tecnologias promovem participação digital e preservação cultural de comunidades indígenas.</a:t>
          </a:r>
        </a:p>
      </dgm:t>
    </dgm:pt>
    <dgm:pt modelId="{7754B4D1-95C2-4448-8217-807C8676626A}" type="parTrans" cxnId="{ED388FE7-EE86-46E8-8BB9-8E7935C956CB}">
      <dgm:prSet/>
      <dgm:spPr/>
      <dgm:t>
        <a:bodyPr/>
        <a:lstStyle/>
        <a:p>
          <a:endParaRPr lang="pt-BR"/>
        </a:p>
      </dgm:t>
    </dgm:pt>
    <dgm:pt modelId="{9425CCEE-BC59-4E17-A3A5-74CCB3CCB0F4}" type="sibTrans" cxnId="{ED388FE7-EE86-46E8-8BB9-8E7935C956CB}">
      <dgm:prSet/>
      <dgm:spPr/>
      <dgm:t>
        <a:bodyPr/>
        <a:lstStyle/>
        <a:p>
          <a:endParaRPr lang="pt-BR"/>
        </a:p>
      </dgm:t>
    </dgm:pt>
    <dgm:pt modelId="{5AC51D7B-3B91-4157-B47B-07C7C71148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Valorização Cultural por Tecnologia</a:t>
          </a:r>
        </a:p>
      </dgm:t>
    </dgm:pt>
    <dgm:pt modelId="{11C502AE-253F-44F7-9809-740FF5022E4C}" type="parTrans" cxnId="{A005A2F7-52AA-4806-AB16-D7732F3593EA}">
      <dgm:prSet/>
      <dgm:spPr/>
      <dgm:t>
        <a:bodyPr/>
        <a:lstStyle/>
        <a:p>
          <a:endParaRPr lang="pt-BR"/>
        </a:p>
      </dgm:t>
    </dgm:pt>
    <dgm:pt modelId="{37959903-F4A4-465A-B3A9-480575449448}" type="sibTrans" cxnId="{A005A2F7-52AA-4806-AB16-D7732F3593EA}">
      <dgm:prSet/>
      <dgm:spPr/>
      <dgm:t>
        <a:bodyPr/>
        <a:lstStyle/>
        <a:p>
          <a:endParaRPr lang="pt-BR"/>
        </a:p>
      </dgm:t>
    </dgm:pt>
    <dgm:pt modelId="{1DDF6BD0-8389-4DEA-BEB1-DEB0BF6E1E4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Soluções digitais valorizam expressões culturais, fortalecendo identidade de minorias.</a:t>
          </a:r>
        </a:p>
      </dgm:t>
    </dgm:pt>
    <dgm:pt modelId="{1545CAA6-416D-4614-B4B0-23D2CFBED28A}" type="parTrans" cxnId="{DDFE0B04-2467-4486-822C-600680D13480}">
      <dgm:prSet/>
      <dgm:spPr/>
      <dgm:t>
        <a:bodyPr/>
        <a:lstStyle/>
        <a:p>
          <a:endParaRPr lang="pt-BR"/>
        </a:p>
      </dgm:t>
    </dgm:pt>
    <dgm:pt modelId="{7AECDF8B-A519-401A-BA1C-D1106CC0B809}" type="sibTrans" cxnId="{DDFE0B04-2467-4486-822C-600680D13480}">
      <dgm:prSet/>
      <dgm:spPr/>
      <dgm:t>
        <a:bodyPr/>
        <a:lstStyle/>
        <a:p>
          <a:endParaRPr lang="pt-BR"/>
        </a:p>
      </dgm:t>
    </dgm:pt>
    <dgm:pt modelId="{011F5E47-D4EF-4D33-BCEC-70A3F0B339D0}" type="pres">
      <dgm:prSet presAssocID="{9CCA92B4-2579-4A8F-9BB9-6AB42784AB10}" presName="Root" presStyleCnt="0">
        <dgm:presLayoutVars>
          <dgm:dir/>
          <dgm:resizeHandles val="exact"/>
        </dgm:presLayoutVars>
      </dgm:prSet>
      <dgm:spPr/>
    </dgm:pt>
    <dgm:pt modelId="{B9EF1FEC-8DB8-48EA-8648-856AC7E0DA90}" type="pres">
      <dgm:prSet presAssocID="{DBF74286-059E-42AD-9276-AE4567A7505A}" presName="Composite" presStyleCnt="0"/>
      <dgm:spPr/>
    </dgm:pt>
    <dgm:pt modelId="{DF755F3F-A82C-4114-89DD-F8325A7E586D}" type="pres">
      <dgm:prSet presAssocID="{DBF74286-059E-42AD-9276-AE4567A7505A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r="31430" b="3"/>
          <a:stretch/>
        </a:blipFill>
      </dgm:spPr>
      <dgm:extLst>
        <a:ext uri="{E40237B7-FDA0-4F09-8148-C483321AD2D9}">
          <dgm14:cNvPr xmlns:dgm14="http://schemas.microsoft.com/office/drawing/2010/diagram" id="0" name="" descr="Redes sociais e pessoas 4K"/>
        </a:ext>
      </dgm:extLst>
    </dgm:pt>
    <dgm:pt modelId="{ACEA67E6-66A2-4CB2-B61D-24A7044ADD22}" type="pres">
      <dgm:prSet presAssocID="{DBF74286-059E-42AD-9276-AE4567A7505A}" presName="Subtitle" presStyleLbl="revTx" presStyleIdx="0" presStyleCnt="6">
        <dgm:presLayoutVars>
          <dgm:chMax val="0"/>
          <dgm:bulletEnabled/>
        </dgm:presLayoutVars>
      </dgm:prSet>
      <dgm:spPr/>
    </dgm:pt>
    <dgm:pt modelId="{FE2E91F1-8020-48EE-BCB7-FFCBF731ECCE}" type="pres">
      <dgm:prSet presAssocID="{DBF74286-059E-42AD-9276-AE4567A7505A}" presName="Description" presStyleLbl="revTx" presStyleIdx="1" presStyleCnt="6">
        <dgm:presLayoutVars>
          <dgm:bulletEnabled/>
        </dgm:presLayoutVars>
      </dgm:prSet>
      <dgm:spPr/>
    </dgm:pt>
    <dgm:pt modelId="{633D0482-2161-40FF-8B68-6990BB2EB3AA}" type="pres">
      <dgm:prSet presAssocID="{3BDF8CC9-D603-4332-A350-6B1DD6A1DB7D}" presName="sibTrans" presStyleLbl="sibTrans2D1" presStyleIdx="0" presStyleCnt="0"/>
      <dgm:spPr/>
    </dgm:pt>
    <dgm:pt modelId="{03AD27D0-5EAC-4B79-99FC-0CAC67E889BF}" type="pres">
      <dgm:prSet presAssocID="{6DDC482D-C723-49DE-896A-752791D4C611}" presName="Composite" presStyleCnt="0"/>
      <dgm:spPr/>
    </dgm:pt>
    <dgm:pt modelId="{48658023-1B1D-40F8-BCF0-F794B6D84933}" type="pres">
      <dgm:prSet presAssocID="{6DDC482D-C723-49DE-896A-752791D4C611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" r="28007" b="4"/>
          <a:stretch/>
        </a:blipFill>
      </dgm:spPr>
      <dgm:extLst>
        <a:ext uri="{E40237B7-FDA0-4F09-8148-C483321AD2D9}">
          <dgm14:cNvPr xmlns:dgm14="http://schemas.microsoft.com/office/drawing/2010/diagram" id="0" name="" descr="Família Navajo passando tempo compartilhando fotos de um smartphone"/>
        </a:ext>
      </dgm:extLst>
    </dgm:pt>
    <dgm:pt modelId="{5BEFD5BB-57BB-4940-9B5C-7AFF73E938E6}" type="pres">
      <dgm:prSet presAssocID="{6DDC482D-C723-49DE-896A-752791D4C611}" presName="Subtitle" presStyleLbl="revTx" presStyleIdx="2" presStyleCnt="6">
        <dgm:presLayoutVars>
          <dgm:chMax val="0"/>
          <dgm:bulletEnabled/>
        </dgm:presLayoutVars>
      </dgm:prSet>
      <dgm:spPr/>
    </dgm:pt>
    <dgm:pt modelId="{05C912AE-391A-4244-A7A3-2BA59FC214C5}" type="pres">
      <dgm:prSet presAssocID="{6DDC482D-C723-49DE-896A-752791D4C611}" presName="Description" presStyleLbl="revTx" presStyleIdx="3" presStyleCnt="6">
        <dgm:presLayoutVars>
          <dgm:bulletEnabled/>
        </dgm:presLayoutVars>
      </dgm:prSet>
      <dgm:spPr/>
    </dgm:pt>
    <dgm:pt modelId="{9CAB2A68-C5CB-4CFF-BA0E-622780BD5C6D}" type="pres">
      <dgm:prSet presAssocID="{5E0F731B-368C-4EF8-BF03-F97EB05C57E5}" presName="sibTrans" presStyleLbl="sibTrans2D1" presStyleIdx="0" presStyleCnt="0"/>
      <dgm:spPr/>
    </dgm:pt>
    <dgm:pt modelId="{D48CFEA5-4A6B-497B-A431-F53AD38E8CAC}" type="pres">
      <dgm:prSet presAssocID="{5AC51D7B-3B91-4157-B47B-07C7C7114830}" presName="Composite" presStyleCnt="0"/>
      <dgm:spPr/>
    </dgm:pt>
    <dgm:pt modelId="{7C26C0CB-3AF3-4016-9FB6-35259B7CF6B1}" type="pres">
      <dgm:prSet presAssocID="{5AC51D7B-3B91-4157-B47B-07C7C7114830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r="15889" b="4"/>
          <a:stretch/>
        </a:blipFill>
      </dgm:spPr>
      <dgm:extLst>
        <a:ext uri="{E40237B7-FDA0-4F09-8148-C483321AD2D9}">
          <dgm14:cNvPr xmlns:dgm14="http://schemas.microsoft.com/office/drawing/2010/diagram" id="0" name="" descr="Segurança de redes de computadores, tecnologia de comunicação na internet"/>
        </a:ext>
      </dgm:extLst>
    </dgm:pt>
    <dgm:pt modelId="{1DA69B59-4FEB-436F-B3F7-9EFFD7D38833}" type="pres">
      <dgm:prSet presAssocID="{5AC51D7B-3B91-4157-B47B-07C7C7114830}" presName="Subtitle" presStyleLbl="revTx" presStyleIdx="4" presStyleCnt="6">
        <dgm:presLayoutVars>
          <dgm:chMax val="0"/>
          <dgm:bulletEnabled/>
        </dgm:presLayoutVars>
      </dgm:prSet>
      <dgm:spPr/>
    </dgm:pt>
    <dgm:pt modelId="{5BB804D6-571A-4251-B499-6F186D23477E}" type="pres">
      <dgm:prSet presAssocID="{5AC51D7B-3B91-4157-B47B-07C7C7114830}" presName="Description" presStyleLbl="revTx" presStyleIdx="5" presStyleCnt="6">
        <dgm:presLayoutVars>
          <dgm:bulletEnabled/>
        </dgm:presLayoutVars>
      </dgm:prSet>
      <dgm:spPr/>
    </dgm:pt>
  </dgm:ptLst>
  <dgm:cxnLst>
    <dgm:cxn modelId="{DDFE0B04-2467-4486-822C-600680D13480}" srcId="{5AC51D7B-3B91-4157-B47B-07C7C7114830}" destId="{1DDF6BD0-8389-4DEA-BEB1-DEB0BF6E1E49}" srcOrd="0" destOrd="0" parTransId="{1545CAA6-416D-4614-B4B0-23D2CFBED28A}" sibTransId="{7AECDF8B-A519-401A-BA1C-D1106CC0B809}"/>
    <dgm:cxn modelId="{27384B27-AC13-425D-B8E3-57FC874893F1}" type="presOf" srcId="{5E0F731B-368C-4EF8-BF03-F97EB05C57E5}" destId="{9CAB2A68-C5CB-4CFF-BA0E-622780BD5C6D}" srcOrd="0" destOrd="0" presId="urn:microsoft.com/office/officeart/2024/3/layout/verticalVisualTextBlock1"/>
    <dgm:cxn modelId="{11A6042B-6B3B-4849-AA4A-6B486906E72C}" type="presOf" srcId="{469A159F-CDE5-4282-A672-86716B61B352}" destId="{05C912AE-391A-4244-A7A3-2BA59FC214C5}" srcOrd="0" destOrd="0" presId="urn:microsoft.com/office/officeart/2024/3/layout/verticalVisualTextBlock1"/>
    <dgm:cxn modelId="{12AA8F6A-14AA-481E-A9B7-F3CA14DA45D6}" srcId="{9CCA92B4-2579-4A8F-9BB9-6AB42784AB10}" destId="{DBF74286-059E-42AD-9276-AE4567A7505A}" srcOrd="0" destOrd="0" parTransId="{B7A51C97-7AB6-4909-BF2D-3FB9DB90E2F9}" sibTransId="{3BDF8CC9-D603-4332-A350-6B1DD6A1DB7D}"/>
    <dgm:cxn modelId="{DCE35B6B-1DFA-4B76-A356-9385B4CA467A}" type="presOf" srcId="{6DDC482D-C723-49DE-896A-752791D4C611}" destId="{5BEFD5BB-57BB-4940-9B5C-7AFF73E938E6}" srcOrd="0" destOrd="0" presId="urn:microsoft.com/office/officeart/2024/3/layout/verticalVisualTextBlock1"/>
    <dgm:cxn modelId="{4AB75450-6622-4BB5-90A6-C3F07B58B0E6}" type="presOf" srcId="{5AC51D7B-3B91-4157-B47B-07C7C7114830}" destId="{1DA69B59-4FEB-436F-B3F7-9EFFD7D38833}" srcOrd="0" destOrd="0" presId="urn:microsoft.com/office/officeart/2024/3/layout/verticalVisualTextBlock1"/>
    <dgm:cxn modelId="{A910D074-3A68-454A-958B-510821295A01}" type="presOf" srcId="{9CCA92B4-2579-4A8F-9BB9-6AB42784AB10}" destId="{011F5E47-D4EF-4D33-BCEC-70A3F0B339D0}" srcOrd="0" destOrd="0" presId="urn:microsoft.com/office/officeart/2024/3/layout/verticalVisualTextBlock1"/>
    <dgm:cxn modelId="{261D0582-19D4-447C-B8C8-DBE15DF015D5}" type="presOf" srcId="{1DDF6BD0-8389-4DEA-BEB1-DEB0BF6E1E49}" destId="{5BB804D6-571A-4251-B499-6F186D23477E}" srcOrd="0" destOrd="0" presId="urn:microsoft.com/office/officeart/2024/3/layout/verticalVisualTextBlock1"/>
    <dgm:cxn modelId="{30FE60C9-0338-402C-AC90-0D81D04BCDF9}" type="presOf" srcId="{3B8EA68F-C14E-4E96-B435-AB77840FF3F5}" destId="{FE2E91F1-8020-48EE-BCB7-FFCBF731ECCE}" srcOrd="0" destOrd="0" presId="urn:microsoft.com/office/officeart/2024/3/layout/verticalVisualTextBlock1"/>
    <dgm:cxn modelId="{32DDB7D3-D252-4167-86B2-5B7989DF3B3E}" srcId="{9CCA92B4-2579-4A8F-9BB9-6AB42784AB10}" destId="{6DDC482D-C723-49DE-896A-752791D4C611}" srcOrd="1" destOrd="0" parTransId="{3FD9B3F8-639F-4581-9F60-6C5912C871BC}" sibTransId="{5E0F731B-368C-4EF8-BF03-F97EB05C57E5}"/>
    <dgm:cxn modelId="{F9839AD4-9BCB-48E2-8749-91727ECCFCA8}" type="presOf" srcId="{DBF74286-059E-42AD-9276-AE4567A7505A}" destId="{ACEA67E6-66A2-4CB2-B61D-24A7044ADD22}" srcOrd="0" destOrd="0" presId="urn:microsoft.com/office/officeart/2024/3/layout/verticalVisualTextBlock1"/>
    <dgm:cxn modelId="{ED388FE7-EE86-46E8-8BB9-8E7935C956CB}" srcId="{6DDC482D-C723-49DE-896A-752791D4C611}" destId="{469A159F-CDE5-4282-A672-86716B61B352}" srcOrd="0" destOrd="0" parTransId="{7754B4D1-95C2-4448-8217-807C8676626A}" sibTransId="{9425CCEE-BC59-4E17-A3A5-74CCB3CCB0F4}"/>
    <dgm:cxn modelId="{0AE6C2E9-437B-4A87-A478-F0738F31F8F1}" type="presOf" srcId="{3BDF8CC9-D603-4332-A350-6B1DD6A1DB7D}" destId="{633D0482-2161-40FF-8B68-6990BB2EB3AA}" srcOrd="0" destOrd="0" presId="urn:microsoft.com/office/officeart/2024/3/layout/verticalVisualTextBlock1"/>
    <dgm:cxn modelId="{A005A2F7-52AA-4806-AB16-D7732F3593EA}" srcId="{9CCA92B4-2579-4A8F-9BB9-6AB42784AB10}" destId="{5AC51D7B-3B91-4157-B47B-07C7C7114830}" srcOrd="2" destOrd="0" parTransId="{11C502AE-253F-44F7-9809-740FF5022E4C}" sibTransId="{37959903-F4A4-465A-B3A9-480575449448}"/>
    <dgm:cxn modelId="{A8B350FE-A608-4476-B87D-F0BDDB681D2D}" srcId="{DBF74286-059E-42AD-9276-AE4567A7505A}" destId="{3B8EA68F-C14E-4E96-B435-AB77840FF3F5}" srcOrd="0" destOrd="0" parTransId="{55A8A889-B664-4612-9DD5-DD8D61B0A133}" sibTransId="{6C76F826-7001-48F1-8C9B-562F65E69573}"/>
    <dgm:cxn modelId="{0F10D342-08C2-491B-A9CA-E6B97DBBECDB}" type="presParOf" srcId="{011F5E47-D4EF-4D33-BCEC-70A3F0B339D0}" destId="{B9EF1FEC-8DB8-48EA-8648-856AC7E0DA90}" srcOrd="0" destOrd="0" presId="urn:microsoft.com/office/officeart/2024/3/layout/verticalVisualTextBlock1"/>
    <dgm:cxn modelId="{55A54828-022A-4558-A03B-9DA110CE7504}" type="presParOf" srcId="{B9EF1FEC-8DB8-48EA-8648-856AC7E0DA90}" destId="{DF755F3F-A82C-4114-89DD-F8325A7E586D}" srcOrd="0" destOrd="0" presId="urn:microsoft.com/office/officeart/2024/3/layout/verticalVisualTextBlock1"/>
    <dgm:cxn modelId="{BF824FE9-3E8F-440D-94C2-3414207449D0}" type="presParOf" srcId="{B9EF1FEC-8DB8-48EA-8648-856AC7E0DA90}" destId="{ACEA67E6-66A2-4CB2-B61D-24A7044ADD22}" srcOrd="1" destOrd="0" presId="urn:microsoft.com/office/officeart/2024/3/layout/verticalVisualTextBlock1"/>
    <dgm:cxn modelId="{A672F6ED-4456-4BA4-AF19-A90F3C7D33E6}" type="presParOf" srcId="{B9EF1FEC-8DB8-48EA-8648-856AC7E0DA90}" destId="{FE2E91F1-8020-48EE-BCB7-FFCBF731ECCE}" srcOrd="2" destOrd="0" presId="urn:microsoft.com/office/officeart/2024/3/layout/verticalVisualTextBlock1"/>
    <dgm:cxn modelId="{9435012A-90E0-4414-B483-0FB103FC7DE1}" type="presParOf" srcId="{011F5E47-D4EF-4D33-BCEC-70A3F0B339D0}" destId="{633D0482-2161-40FF-8B68-6990BB2EB3AA}" srcOrd="1" destOrd="0" presId="urn:microsoft.com/office/officeart/2024/3/layout/verticalVisualTextBlock1"/>
    <dgm:cxn modelId="{20431E1D-11DC-4283-B10D-B3BC98ECC0AC}" type="presParOf" srcId="{011F5E47-D4EF-4D33-BCEC-70A3F0B339D0}" destId="{03AD27D0-5EAC-4B79-99FC-0CAC67E889BF}" srcOrd="2" destOrd="0" presId="urn:microsoft.com/office/officeart/2024/3/layout/verticalVisualTextBlock1"/>
    <dgm:cxn modelId="{51B582BA-D36D-4C5B-9AB3-A12AE1A3AD1E}" type="presParOf" srcId="{03AD27D0-5EAC-4B79-99FC-0CAC67E889BF}" destId="{48658023-1B1D-40F8-BCF0-F794B6D84933}" srcOrd="0" destOrd="0" presId="urn:microsoft.com/office/officeart/2024/3/layout/verticalVisualTextBlock1"/>
    <dgm:cxn modelId="{52D8DEEA-0400-40A8-BC6A-E62E1DB027DA}" type="presParOf" srcId="{03AD27D0-5EAC-4B79-99FC-0CAC67E889BF}" destId="{5BEFD5BB-57BB-4940-9B5C-7AFF73E938E6}" srcOrd="1" destOrd="0" presId="urn:microsoft.com/office/officeart/2024/3/layout/verticalVisualTextBlock1"/>
    <dgm:cxn modelId="{D1728B1A-7675-49BE-8D72-90105269D517}" type="presParOf" srcId="{03AD27D0-5EAC-4B79-99FC-0CAC67E889BF}" destId="{05C912AE-391A-4244-A7A3-2BA59FC214C5}" srcOrd="2" destOrd="0" presId="urn:microsoft.com/office/officeart/2024/3/layout/verticalVisualTextBlock1"/>
    <dgm:cxn modelId="{D79D6ECA-5406-464C-B953-3ABAE4172E1F}" type="presParOf" srcId="{011F5E47-D4EF-4D33-BCEC-70A3F0B339D0}" destId="{9CAB2A68-C5CB-4CFF-BA0E-622780BD5C6D}" srcOrd="3" destOrd="0" presId="urn:microsoft.com/office/officeart/2024/3/layout/verticalVisualTextBlock1"/>
    <dgm:cxn modelId="{5445900F-4927-4B05-A1F9-ABEF85E82D03}" type="presParOf" srcId="{011F5E47-D4EF-4D33-BCEC-70A3F0B339D0}" destId="{D48CFEA5-4A6B-497B-A431-F53AD38E8CAC}" srcOrd="4" destOrd="0" presId="urn:microsoft.com/office/officeart/2024/3/layout/verticalVisualTextBlock1"/>
    <dgm:cxn modelId="{2B90EC29-547C-4E72-82C1-36FAE8E9C865}" type="presParOf" srcId="{D48CFEA5-4A6B-497B-A431-F53AD38E8CAC}" destId="{7C26C0CB-3AF3-4016-9FB6-35259B7CF6B1}" srcOrd="0" destOrd="0" presId="urn:microsoft.com/office/officeart/2024/3/layout/verticalVisualTextBlock1"/>
    <dgm:cxn modelId="{F3BE63A6-CF2C-423B-A58A-FB96AD6AC64E}" type="presParOf" srcId="{D48CFEA5-4A6B-497B-A431-F53AD38E8CAC}" destId="{1DA69B59-4FEB-436F-B3F7-9EFFD7D38833}" srcOrd="1" destOrd="0" presId="urn:microsoft.com/office/officeart/2024/3/layout/verticalVisualTextBlock1"/>
    <dgm:cxn modelId="{906E5654-73A1-4903-8BE3-70E3E540B88B}" type="presParOf" srcId="{D48CFEA5-4A6B-497B-A431-F53AD38E8CAC}" destId="{5BB804D6-571A-4251-B499-6F186D23477E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B8E734-CC1F-4155-AE21-BB4CA258DFA5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9DAB594D-964C-4D21-97FF-75FEF95BF9E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Execução Local do Projeto</a:t>
          </a:r>
        </a:p>
      </dgm:t>
    </dgm:pt>
    <dgm:pt modelId="{D9497A35-7BE2-41EA-9F8E-04CAEEDADE82}" type="parTrans" cxnId="{104123C2-AFC9-4E58-9182-58E091A03178}">
      <dgm:prSet/>
      <dgm:spPr/>
      <dgm:t>
        <a:bodyPr/>
        <a:lstStyle/>
        <a:p>
          <a:endParaRPr lang="pt-BR"/>
        </a:p>
      </dgm:t>
    </dgm:pt>
    <dgm:pt modelId="{46BB46CC-994D-4B56-9436-DBB04D16ABC0}" type="sibTrans" cxnId="{104123C2-AFC9-4E58-9182-58E091A0317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F0633695-D0C2-463C-8D5C-8BE28F1AA52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Como rodar o projeto no ambiente local para desenvolvimento e testes eficientes.</a:t>
          </a:r>
        </a:p>
      </dgm:t>
    </dgm:pt>
    <dgm:pt modelId="{219C20EB-48D1-4F22-9392-DF2C2006CAC1}" type="parTrans" cxnId="{DB2914D1-032C-4BDD-99F3-52CF11C47D1F}">
      <dgm:prSet/>
      <dgm:spPr/>
      <dgm:t>
        <a:bodyPr/>
        <a:lstStyle/>
        <a:p>
          <a:endParaRPr lang="pt-BR"/>
        </a:p>
      </dgm:t>
    </dgm:pt>
    <dgm:pt modelId="{2518BD7C-54D4-4E52-BAAB-CD158A9F7A03}" type="sibTrans" cxnId="{DB2914D1-032C-4BDD-99F3-52CF11C47D1F}">
      <dgm:prSet/>
      <dgm:spPr/>
      <dgm:t>
        <a:bodyPr/>
        <a:lstStyle/>
        <a:p>
          <a:endParaRPr lang="pt-BR"/>
        </a:p>
      </dgm:t>
    </dgm:pt>
    <dgm:pt modelId="{1A7856A6-CE8E-4246-A83A-3A70E68A924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Aplicação de Migrações no Banco</a:t>
          </a:r>
        </a:p>
      </dgm:t>
    </dgm:pt>
    <dgm:pt modelId="{524C1EC4-DCDD-4742-A0D8-FA61F78D2B49}" type="parTrans" cxnId="{91C549EB-98E0-4FC4-B208-0232711C6174}">
      <dgm:prSet/>
      <dgm:spPr/>
      <dgm:t>
        <a:bodyPr/>
        <a:lstStyle/>
        <a:p>
          <a:endParaRPr lang="pt-BR"/>
        </a:p>
      </dgm:t>
    </dgm:pt>
    <dgm:pt modelId="{84DBE9FC-76D7-40E5-8AE5-E10E4F182B96}" type="sibTrans" cxnId="{91C549EB-98E0-4FC4-B208-0232711C617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3D291DDB-B97C-4DAF-B0FA-D570111F139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Processo de aplicar migrações para atualizar a estrutura do banco de dados conforme o projeto evolui.</a:t>
          </a:r>
        </a:p>
      </dgm:t>
    </dgm:pt>
    <dgm:pt modelId="{CE9A45CC-7412-4252-856D-96F938EDD1F1}" type="parTrans" cxnId="{93F98D53-4C52-417B-B65A-3B79453DF7C6}">
      <dgm:prSet/>
      <dgm:spPr/>
      <dgm:t>
        <a:bodyPr/>
        <a:lstStyle/>
        <a:p>
          <a:endParaRPr lang="pt-BR"/>
        </a:p>
      </dgm:t>
    </dgm:pt>
    <dgm:pt modelId="{53CA53A7-6EDD-466B-BEC8-E21378194AE2}" type="sibTrans" cxnId="{93F98D53-4C52-417B-B65A-3B79453DF7C6}">
      <dgm:prSet/>
      <dgm:spPr/>
      <dgm:t>
        <a:bodyPr/>
        <a:lstStyle/>
        <a:p>
          <a:endParaRPr lang="pt-BR"/>
        </a:p>
      </dgm:t>
    </dgm:pt>
    <dgm:pt modelId="{A27FB61A-ED58-4854-B7D7-00579C5D112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Publicação no Repositório GitHub</a:t>
          </a:r>
        </a:p>
      </dgm:t>
    </dgm:pt>
    <dgm:pt modelId="{914C3EBA-EF5A-4F9E-8AFB-A97171D911ED}" type="parTrans" cxnId="{9E0A1B59-516B-4647-AEC0-FF6F641DFC02}">
      <dgm:prSet/>
      <dgm:spPr/>
      <dgm:t>
        <a:bodyPr/>
        <a:lstStyle/>
        <a:p>
          <a:endParaRPr lang="pt-BR"/>
        </a:p>
      </dgm:t>
    </dgm:pt>
    <dgm:pt modelId="{504741CA-90B5-4B00-AEBB-8447CA717C00}" type="sibTrans" cxnId="{9E0A1B59-516B-4647-AEC0-FF6F641DFC02}">
      <dgm:prSet/>
      <dgm:spPr/>
      <dgm:t>
        <a:bodyPr/>
        <a:lstStyle/>
        <a:p>
          <a:endParaRPr lang="pt-BR"/>
        </a:p>
      </dgm:t>
    </dgm:pt>
    <dgm:pt modelId="{929AF729-9882-484D-A473-71D03EDCC0D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Como subir o código para o GitHub para colaboração e distribuição do software.</a:t>
          </a:r>
        </a:p>
      </dgm:t>
    </dgm:pt>
    <dgm:pt modelId="{AC3A9B61-ACB1-4AAA-83CD-B134100B74CA}" type="parTrans" cxnId="{954D55A6-59DD-47EB-BE64-5E26DB5264C5}">
      <dgm:prSet/>
      <dgm:spPr/>
      <dgm:t>
        <a:bodyPr/>
        <a:lstStyle/>
        <a:p>
          <a:endParaRPr lang="pt-BR"/>
        </a:p>
      </dgm:t>
    </dgm:pt>
    <dgm:pt modelId="{C349FF52-97D1-4BA2-9479-DC49D6F68244}" type="sibTrans" cxnId="{954D55A6-59DD-47EB-BE64-5E26DB5264C5}">
      <dgm:prSet/>
      <dgm:spPr/>
      <dgm:t>
        <a:bodyPr/>
        <a:lstStyle/>
        <a:p>
          <a:endParaRPr lang="pt-BR"/>
        </a:p>
      </dgm:t>
    </dgm:pt>
    <dgm:pt modelId="{4EB77204-D2D3-4E48-B69D-69A1D5B64B92}" type="pres">
      <dgm:prSet presAssocID="{FBB8E734-CC1F-4155-AE21-BB4CA258DFA5}" presName="Root" presStyleCnt="0">
        <dgm:presLayoutVars>
          <dgm:dir/>
          <dgm:resizeHandles val="exact"/>
        </dgm:presLayoutVars>
      </dgm:prSet>
      <dgm:spPr/>
    </dgm:pt>
    <dgm:pt modelId="{CDE61F4B-E7C3-4872-9CAB-53CD5077134A}" type="pres">
      <dgm:prSet presAssocID="{9DAB594D-964C-4D21-97FF-75FEF95BF9E5}" presName="Composite" presStyleCnt="0"/>
      <dgm:spPr/>
    </dgm:pt>
    <dgm:pt modelId="{8DF82D01-83AB-4589-875F-47D4E5D51784}" type="pres">
      <dgm:prSet presAssocID="{9DAB594D-964C-4D21-97FF-75FEF95BF9E5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r="12327" b="4"/>
          <a:stretch/>
        </a:blipFill>
      </dgm:spPr>
      <dgm:extLst>
        <a:ext uri="{E40237B7-FDA0-4F09-8148-C483321AD2D9}">
          <dgm14:cNvPr xmlns:dgm14="http://schemas.microsoft.com/office/drawing/2010/diagram" id="0" name="" descr="Mulher usando um laptop"/>
        </a:ext>
      </dgm:extLst>
    </dgm:pt>
    <dgm:pt modelId="{D7B6CFF8-4B4B-4471-BC0F-C78BFC53D0E4}" type="pres">
      <dgm:prSet presAssocID="{9DAB594D-964C-4D21-97FF-75FEF95BF9E5}" presName="Subtitle" presStyleLbl="revTx" presStyleIdx="0" presStyleCnt="6">
        <dgm:presLayoutVars>
          <dgm:chMax val="0"/>
          <dgm:bulletEnabled/>
        </dgm:presLayoutVars>
      </dgm:prSet>
      <dgm:spPr/>
    </dgm:pt>
    <dgm:pt modelId="{4A8C1C17-A7B0-4A25-BAAE-9777E728664C}" type="pres">
      <dgm:prSet presAssocID="{9DAB594D-964C-4D21-97FF-75FEF95BF9E5}" presName="Description" presStyleLbl="revTx" presStyleIdx="1" presStyleCnt="6">
        <dgm:presLayoutVars>
          <dgm:bulletEnabled/>
        </dgm:presLayoutVars>
      </dgm:prSet>
      <dgm:spPr/>
    </dgm:pt>
    <dgm:pt modelId="{88941864-0C5C-46A6-9FC4-B8F501D01773}" type="pres">
      <dgm:prSet presAssocID="{46BB46CC-994D-4B56-9436-DBB04D16ABC0}" presName="sibTrans" presStyleLbl="sibTrans2D1" presStyleIdx="0" presStyleCnt="0"/>
      <dgm:spPr/>
    </dgm:pt>
    <dgm:pt modelId="{AD0EA765-3E03-41FE-9A9F-A9227409AEAC}" type="pres">
      <dgm:prSet presAssocID="{1A7856A6-CE8E-4246-A83A-3A70E68A9240}" presName="Composite" presStyleCnt="0"/>
      <dgm:spPr/>
    </dgm:pt>
    <dgm:pt modelId="{C943D437-F393-4BD7-B17F-A42559C218F7}" type="pres">
      <dgm:prSet presAssocID="{1A7856A6-CE8E-4246-A83A-3A70E68A9240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7" r="26792"/>
          <a:stretch/>
        </a:blipFill>
      </dgm:spPr>
      <dgm:extLst>
        <a:ext uri="{E40237B7-FDA0-4F09-8148-C483321AD2D9}">
          <dgm14:cNvPr xmlns:dgm14="http://schemas.microsoft.com/office/drawing/2010/diagram" id="0" name="" descr="Linhas de código"/>
        </a:ext>
      </dgm:extLst>
    </dgm:pt>
    <dgm:pt modelId="{70BAB675-BA73-4539-9CE5-20765D4AB61D}" type="pres">
      <dgm:prSet presAssocID="{1A7856A6-CE8E-4246-A83A-3A70E68A9240}" presName="Subtitle" presStyleLbl="revTx" presStyleIdx="2" presStyleCnt="6">
        <dgm:presLayoutVars>
          <dgm:chMax val="0"/>
          <dgm:bulletEnabled/>
        </dgm:presLayoutVars>
      </dgm:prSet>
      <dgm:spPr/>
    </dgm:pt>
    <dgm:pt modelId="{5FBB6A4B-2C8B-4F31-8FB7-69EA9D331005}" type="pres">
      <dgm:prSet presAssocID="{1A7856A6-CE8E-4246-A83A-3A70E68A9240}" presName="Description" presStyleLbl="revTx" presStyleIdx="3" presStyleCnt="6">
        <dgm:presLayoutVars>
          <dgm:bulletEnabled/>
        </dgm:presLayoutVars>
      </dgm:prSet>
      <dgm:spPr/>
    </dgm:pt>
    <dgm:pt modelId="{8003E333-627D-4FCB-9A21-9D4FDA95238C}" type="pres">
      <dgm:prSet presAssocID="{84DBE9FC-76D7-40E5-8AE5-E10E4F182B96}" presName="sibTrans" presStyleLbl="sibTrans2D1" presStyleIdx="0" presStyleCnt="0"/>
      <dgm:spPr/>
    </dgm:pt>
    <dgm:pt modelId="{184D6EBA-2577-4EEC-9149-7C4F1E0C3DE9}" type="pres">
      <dgm:prSet presAssocID="{A27FB61A-ED58-4854-B7D7-00579C5D1126}" presName="Composite" presStyleCnt="0"/>
      <dgm:spPr/>
    </dgm:pt>
    <dgm:pt modelId="{D11B12CE-237C-4627-B3A6-FAF5973161DD}" type="pres">
      <dgm:prSet presAssocID="{A27FB61A-ED58-4854-B7D7-00579C5D1126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r="8753" b="4"/>
          <a:stretch/>
        </a:blipFill>
      </dgm:spPr>
      <dgm:extLst>
        <a:ext uri="{E40237B7-FDA0-4F09-8148-C483321AD2D9}">
          <dgm14:cNvPr xmlns:dgm14="http://schemas.microsoft.com/office/drawing/2010/diagram" id="0" name="" descr="Programação de nerds de computadores. O código em que ele está trabalhando pode ser visto através da tela."/>
        </a:ext>
      </dgm:extLst>
    </dgm:pt>
    <dgm:pt modelId="{DED1A496-562F-48FD-BC15-5CBBD412906F}" type="pres">
      <dgm:prSet presAssocID="{A27FB61A-ED58-4854-B7D7-00579C5D1126}" presName="Subtitle" presStyleLbl="revTx" presStyleIdx="4" presStyleCnt="6">
        <dgm:presLayoutVars>
          <dgm:chMax val="0"/>
          <dgm:bulletEnabled/>
        </dgm:presLayoutVars>
      </dgm:prSet>
      <dgm:spPr/>
    </dgm:pt>
    <dgm:pt modelId="{0AA33D81-773B-44C8-9895-C9A83A666DBC}" type="pres">
      <dgm:prSet presAssocID="{A27FB61A-ED58-4854-B7D7-00579C5D1126}" presName="Description" presStyleLbl="revTx" presStyleIdx="5" presStyleCnt="6">
        <dgm:presLayoutVars>
          <dgm:bulletEnabled/>
        </dgm:presLayoutVars>
      </dgm:prSet>
      <dgm:spPr/>
    </dgm:pt>
  </dgm:ptLst>
  <dgm:cxnLst>
    <dgm:cxn modelId="{E19E733B-518C-491D-BF37-4A2192537AAF}" type="presOf" srcId="{FBB8E734-CC1F-4155-AE21-BB4CA258DFA5}" destId="{4EB77204-D2D3-4E48-B69D-69A1D5B64B92}" srcOrd="0" destOrd="0" presId="urn:microsoft.com/office/officeart/2024/3/layout/verticalVisualTextBlock1"/>
    <dgm:cxn modelId="{8C508A62-A592-4BD0-8341-E02E57365430}" type="presOf" srcId="{F0633695-D0C2-463C-8D5C-8BE28F1AA528}" destId="{4A8C1C17-A7B0-4A25-BAAE-9777E728664C}" srcOrd="0" destOrd="0" presId="urn:microsoft.com/office/officeart/2024/3/layout/verticalVisualTextBlock1"/>
    <dgm:cxn modelId="{F45BAD6C-214A-4831-BF02-C247A23377F8}" type="presOf" srcId="{1A7856A6-CE8E-4246-A83A-3A70E68A9240}" destId="{70BAB675-BA73-4539-9CE5-20765D4AB61D}" srcOrd="0" destOrd="0" presId="urn:microsoft.com/office/officeart/2024/3/layout/verticalVisualTextBlock1"/>
    <dgm:cxn modelId="{81FCCF6C-1F5C-46CA-A7FC-18E137D4DA97}" type="presOf" srcId="{46BB46CC-994D-4B56-9436-DBB04D16ABC0}" destId="{88941864-0C5C-46A6-9FC4-B8F501D01773}" srcOrd="0" destOrd="0" presId="urn:microsoft.com/office/officeart/2024/3/layout/verticalVisualTextBlock1"/>
    <dgm:cxn modelId="{93F98D53-4C52-417B-B65A-3B79453DF7C6}" srcId="{1A7856A6-CE8E-4246-A83A-3A70E68A9240}" destId="{3D291DDB-B97C-4DAF-B0FA-D570111F139A}" srcOrd="0" destOrd="0" parTransId="{CE9A45CC-7412-4252-856D-96F938EDD1F1}" sibTransId="{53CA53A7-6EDD-466B-BEC8-E21378194AE2}"/>
    <dgm:cxn modelId="{9E0A1B59-516B-4647-AEC0-FF6F641DFC02}" srcId="{FBB8E734-CC1F-4155-AE21-BB4CA258DFA5}" destId="{A27FB61A-ED58-4854-B7D7-00579C5D1126}" srcOrd="2" destOrd="0" parTransId="{914C3EBA-EF5A-4F9E-8AFB-A97171D911ED}" sibTransId="{504741CA-90B5-4B00-AEBB-8447CA717C00}"/>
    <dgm:cxn modelId="{B217C37B-D3E1-443A-BB06-4ADFE95BC220}" type="presOf" srcId="{84DBE9FC-76D7-40E5-8AE5-E10E4F182B96}" destId="{8003E333-627D-4FCB-9A21-9D4FDA95238C}" srcOrd="0" destOrd="0" presId="urn:microsoft.com/office/officeart/2024/3/layout/verticalVisualTextBlock1"/>
    <dgm:cxn modelId="{954D55A6-59DD-47EB-BE64-5E26DB5264C5}" srcId="{A27FB61A-ED58-4854-B7D7-00579C5D1126}" destId="{929AF729-9882-484D-A473-71D03EDCC0D0}" srcOrd="0" destOrd="0" parTransId="{AC3A9B61-ACB1-4AAA-83CD-B134100B74CA}" sibTransId="{C349FF52-97D1-4BA2-9479-DC49D6F68244}"/>
    <dgm:cxn modelId="{477CBEAB-9960-4E86-B3B7-99BF2DA295DC}" type="presOf" srcId="{3D291DDB-B97C-4DAF-B0FA-D570111F139A}" destId="{5FBB6A4B-2C8B-4F31-8FB7-69EA9D331005}" srcOrd="0" destOrd="0" presId="urn:microsoft.com/office/officeart/2024/3/layout/verticalVisualTextBlock1"/>
    <dgm:cxn modelId="{9A1F54BE-C99F-428C-A9F6-D93A1B3C5030}" type="presOf" srcId="{A27FB61A-ED58-4854-B7D7-00579C5D1126}" destId="{DED1A496-562F-48FD-BC15-5CBBD412906F}" srcOrd="0" destOrd="0" presId="urn:microsoft.com/office/officeart/2024/3/layout/verticalVisualTextBlock1"/>
    <dgm:cxn modelId="{104123C2-AFC9-4E58-9182-58E091A03178}" srcId="{FBB8E734-CC1F-4155-AE21-BB4CA258DFA5}" destId="{9DAB594D-964C-4D21-97FF-75FEF95BF9E5}" srcOrd="0" destOrd="0" parTransId="{D9497A35-7BE2-41EA-9F8E-04CAEEDADE82}" sibTransId="{46BB46CC-994D-4B56-9436-DBB04D16ABC0}"/>
    <dgm:cxn modelId="{DB2914D1-032C-4BDD-99F3-52CF11C47D1F}" srcId="{9DAB594D-964C-4D21-97FF-75FEF95BF9E5}" destId="{F0633695-D0C2-463C-8D5C-8BE28F1AA528}" srcOrd="0" destOrd="0" parTransId="{219C20EB-48D1-4F22-9392-DF2C2006CAC1}" sibTransId="{2518BD7C-54D4-4E52-BAAB-CD158A9F7A03}"/>
    <dgm:cxn modelId="{95BB3CE3-3797-45DF-B9F4-AB0634084359}" type="presOf" srcId="{9DAB594D-964C-4D21-97FF-75FEF95BF9E5}" destId="{D7B6CFF8-4B4B-4471-BC0F-C78BFC53D0E4}" srcOrd="0" destOrd="0" presId="urn:microsoft.com/office/officeart/2024/3/layout/verticalVisualTextBlock1"/>
    <dgm:cxn modelId="{91C549EB-98E0-4FC4-B208-0232711C6174}" srcId="{FBB8E734-CC1F-4155-AE21-BB4CA258DFA5}" destId="{1A7856A6-CE8E-4246-A83A-3A70E68A9240}" srcOrd="1" destOrd="0" parTransId="{524C1EC4-DCDD-4742-A0D8-FA61F78D2B49}" sibTransId="{84DBE9FC-76D7-40E5-8AE5-E10E4F182B96}"/>
    <dgm:cxn modelId="{7BA0EEFE-502A-43E5-A679-30DAFA73A33B}" type="presOf" srcId="{929AF729-9882-484D-A473-71D03EDCC0D0}" destId="{0AA33D81-773B-44C8-9895-C9A83A666DBC}" srcOrd="0" destOrd="0" presId="urn:microsoft.com/office/officeart/2024/3/layout/verticalVisualTextBlock1"/>
    <dgm:cxn modelId="{30727366-33EF-4375-A64E-6DD6262A0D6D}" type="presParOf" srcId="{4EB77204-D2D3-4E48-B69D-69A1D5B64B92}" destId="{CDE61F4B-E7C3-4872-9CAB-53CD5077134A}" srcOrd="0" destOrd="0" presId="urn:microsoft.com/office/officeart/2024/3/layout/verticalVisualTextBlock1"/>
    <dgm:cxn modelId="{0E84CB85-390F-43EC-B00A-80B5457DFBBB}" type="presParOf" srcId="{CDE61F4B-E7C3-4872-9CAB-53CD5077134A}" destId="{8DF82D01-83AB-4589-875F-47D4E5D51784}" srcOrd="0" destOrd="0" presId="urn:microsoft.com/office/officeart/2024/3/layout/verticalVisualTextBlock1"/>
    <dgm:cxn modelId="{060E995F-F4F1-471D-A7FB-EB15D5F23088}" type="presParOf" srcId="{CDE61F4B-E7C3-4872-9CAB-53CD5077134A}" destId="{D7B6CFF8-4B4B-4471-BC0F-C78BFC53D0E4}" srcOrd="1" destOrd="0" presId="urn:microsoft.com/office/officeart/2024/3/layout/verticalVisualTextBlock1"/>
    <dgm:cxn modelId="{1C0C43D1-A42E-412C-9B0D-92E5D031A24D}" type="presParOf" srcId="{CDE61F4B-E7C3-4872-9CAB-53CD5077134A}" destId="{4A8C1C17-A7B0-4A25-BAAE-9777E728664C}" srcOrd="2" destOrd="0" presId="urn:microsoft.com/office/officeart/2024/3/layout/verticalVisualTextBlock1"/>
    <dgm:cxn modelId="{354D4462-6308-4F79-BB0F-43C2D479DF3A}" type="presParOf" srcId="{4EB77204-D2D3-4E48-B69D-69A1D5B64B92}" destId="{88941864-0C5C-46A6-9FC4-B8F501D01773}" srcOrd="1" destOrd="0" presId="urn:microsoft.com/office/officeart/2024/3/layout/verticalVisualTextBlock1"/>
    <dgm:cxn modelId="{282DC382-2DCC-4392-B1C3-4086D0EF164E}" type="presParOf" srcId="{4EB77204-D2D3-4E48-B69D-69A1D5B64B92}" destId="{AD0EA765-3E03-41FE-9A9F-A9227409AEAC}" srcOrd="2" destOrd="0" presId="urn:microsoft.com/office/officeart/2024/3/layout/verticalVisualTextBlock1"/>
    <dgm:cxn modelId="{3CD1300F-432C-4F47-929D-4587CA79E2E8}" type="presParOf" srcId="{AD0EA765-3E03-41FE-9A9F-A9227409AEAC}" destId="{C943D437-F393-4BD7-B17F-A42559C218F7}" srcOrd="0" destOrd="0" presId="urn:microsoft.com/office/officeart/2024/3/layout/verticalVisualTextBlock1"/>
    <dgm:cxn modelId="{5D96A9D4-0BB6-4ED2-80A6-A42DBD859314}" type="presParOf" srcId="{AD0EA765-3E03-41FE-9A9F-A9227409AEAC}" destId="{70BAB675-BA73-4539-9CE5-20765D4AB61D}" srcOrd="1" destOrd="0" presId="urn:microsoft.com/office/officeart/2024/3/layout/verticalVisualTextBlock1"/>
    <dgm:cxn modelId="{6ADC87A6-3593-4B8E-91F4-6B51A06A60D2}" type="presParOf" srcId="{AD0EA765-3E03-41FE-9A9F-A9227409AEAC}" destId="{5FBB6A4B-2C8B-4F31-8FB7-69EA9D331005}" srcOrd="2" destOrd="0" presId="urn:microsoft.com/office/officeart/2024/3/layout/verticalVisualTextBlock1"/>
    <dgm:cxn modelId="{2CC672E9-C6DB-4087-A993-034A50051B2A}" type="presParOf" srcId="{4EB77204-D2D3-4E48-B69D-69A1D5B64B92}" destId="{8003E333-627D-4FCB-9A21-9D4FDA95238C}" srcOrd="3" destOrd="0" presId="urn:microsoft.com/office/officeart/2024/3/layout/verticalVisualTextBlock1"/>
    <dgm:cxn modelId="{4147C18D-893E-4A40-B94C-83AAA335E3BA}" type="presParOf" srcId="{4EB77204-D2D3-4E48-B69D-69A1D5B64B92}" destId="{184D6EBA-2577-4EEC-9149-7C4F1E0C3DE9}" srcOrd="4" destOrd="0" presId="urn:microsoft.com/office/officeart/2024/3/layout/verticalVisualTextBlock1"/>
    <dgm:cxn modelId="{86118868-8518-4335-8445-B4475015BEB1}" type="presParOf" srcId="{184D6EBA-2577-4EEC-9149-7C4F1E0C3DE9}" destId="{D11B12CE-237C-4627-B3A6-FAF5973161DD}" srcOrd="0" destOrd="0" presId="urn:microsoft.com/office/officeart/2024/3/layout/verticalVisualTextBlock1"/>
    <dgm:cxn modelId="{D2DB8E2F-5D59-4A6F-9A5D-826B1CF981C7}" type="presParOf" srcId="{184D6EBA-2577-4EEC-9149-7C4F1E0C3DE9}" destId="{DED1A496-562F-48FD-BC15-5CBBD412906F}" srcOrd="1" destOrd="0" presId="urn:microsoft.com/office/officeart/2024/3/layout/verticalVisualTextBlock1"/>
    <dgm:cxn modelId="{AC9975AB-C32F-47B5-A2A4-755CAB95919E}" type="presParOf" srcId="{184D6EBA-2577-4EEC-9149-7C4F1E0C3DE9}" destId="{0AA33D81-773B-44C8-9895-C9A83A666DBC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CA139E-0F7D-414B-A597-0A73EFAB3A9F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51A5B3-DA9A-4359-B891-647DAC3E42E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Gerenciamento Eficaz de Projetos</a:t>
          </a:r>
        </a:p>
      </dgm:t>
    </dgm:pt>
    <dgm:pt modelId="{762608C1-2987-4523-BA2C-CE5FBCB1173D}" type="parTrans" cxnId="{A619011A-6EC4-481D-95C1-312386D6FE01}">
      <dgm:prSet/>
      <dgm:spPr/>
      <dgm:t>
        <a:bodyPr/>
        <a:lstStyle/>
        <a:p>
          <a:endParaRPr lang="en-US"/>
        </a:p>
      </dgm:t>
    </dgm:pt>
    <dgm:pt modelId="{69267646-78BD-49D4-9689-3117AE0A0AB4}" type="sibTrans" cxnId="{A619011A-6EC4-481D-95C1-312386D6FE01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B4B50EF8-5A15-4671-8C03-D657CE9B94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Usar práticas modernas para gerenciar projetos no GitHub é essencial para alcançar sucesso no desenvolvimento.</a:t>
          </a:r>
        </a:p>
      </dgm:t>
    </dgm:pt>
    <dgm:pt modelId="{A4715A18-5D28-497F-9258-E3F25C645C89}" type="parTrans" cxnId="{8F02D939-F570-4EA7-A842-9AB6FAB70ED8}">
      <dgm:prSet/>
      <dgm:spPr/>
      <dgm:t>
        <a:bodyPr/>
        <a:lstStyle/>
        <a:p>
          <a:endParaRPr lang="en-US"/>
        </a:p>
      </dgm:t>
    </dgm:pt>
    <dgm:pt modelId="{B3F611B1-879B-4B44-BF57-41094E3FC228}" type="sibTrans" cxnId="{8F02D939-F570-4EA7-A842-9AB6FAB70ED8}">
      <dgm:prSet/>
      <dgm:spPr/>
      <dgm:t>
        <a:bodyPr/>
        <a:lstStyle/>
        <a:p>
          <a:endParaRPr lang="en-US"/>
        </a:p>
      </dgm:t>
    </dgm:pt>
    <dgm:pt modelId="{3B1A51CC-B0B6-4F7C-A9F8-7338E4F969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Importância da Documentação</a:t>
          </a:r>
        </a:p>
      </dgm:t>
    </dgm:pt>
    <dgm:pt modelId="{42532BE6-52C6-4A19-BAA3-5E3C77AECEFB}" type="parTrans" cxnId="{3E3F3036-33A2-4959-98B6-C4D1DAA06A1D}">
      <dgm:prSet/>
      <dgm:spPr/>
      <dgm:t>
        <a:bodyPr/>
        <a:lstStyle/>
        <a:p>
          <a:endParaRPr lang="en-US"/>
        </a:p>
      </dgm:t>
    </dgm:pt>
    <dgm:pt modelId="{67BFD499-9DD9-4A5A-B62F-82ED707A7D08}" type="sibTrans" cxnId="{3E3F3036-33A2-4959-98B6-C4D1DAA06A1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33A3E9C-F2F9-4914-9B51-28E9CA9DB5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Boa documentação assegura clareza e mantém o projeto sustentável ao longo do tempo.</a:t>
          </a:r>
        </a:p>
      </dgm:t>
    </dgm:pt>
    <dgm:pt modelId="{8AB0F530-82AF-4262-9E53-936DE457DB53}" type="parTrans" cxnId="{FC75E22B-0801-449F-922E-79284C88CA29}">
      <dgm:prSet/>
      <dgm:spPr/>
      <dgm:t>
        <a:bodyPr/>
        <a:lstStyle/>
        <a:p>
          <a:endParaRPr lang="en-US"/>
        </a:p>
      </dgm:t>
    </dgm:pt>
    <dgm:pt modelId="{2603D063-FE56-42CF-AB40-D0F6B5ABB552}" type="sibTrans" cxnId="{FC75E22B-0801-449F-922E-79284C88CA29}">
      <dgm:prSet/>
      <dgm:spPr/>
      <dgm:t>
        <a:bodyPr/>
        <a:lstStyle/>
        <a:p>
          <a:endParaRPr lang="en-US"/>
        </a:p>
      </dgm:t>
    </dgm:pt>
    <dgm:pt modelId="{5ADA3BFC-4467-406B-ADD4-0AC8FA1685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Colaboração e Padrões</a:t>
          </a:r>
        </a:p>
      </dgm:t>
    </dgm:pt>
    <dgm:pt modelId="{53F9384F-5C57-4F0A-BAA4-A2F1725AA886}" type="parTrans" cxnId="{C264BA14-9058-4608-967B-ADEED12CBB1C}">
      <dgm:prSet/>
      <dgm:spPr/>
      <dgm:t>
        <a:bodyPr/>
        <a:lstStyle/>
        <a:p>
          <a:endParaRPr lang="en-US"/>
        </a:p>
      </dgm:t>
    </dgm:pt>
    <dgm:pt modelId="{184EBC8B-0E8C-4070-95F8-98D9027484B0}" type="sibTrans" cxnId="{C264BA14-9058-4608-967B-ADEED12CBB1C}">
      <dgm:prSet/>
      <dgm:spPr/>
      <dgm:t>
        <a:bodyPr/>
        <a:lstStyle/>
        <a:p>
          <a:endParaRPr lang="en-US"/>
        </a:p>
      </dgm:t>
    </dgm:pt>
    <dgm:pt modelId="{0304EFFF-49AF-4BDC-9132-D35DFA572A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Colaboração eficaz e adoção de padrões garantem projetos robustos e de alta qualidade.</a:t>
          </a:r>
        </a:p>
      </dgm:t>
    </dgm:pt>
    <dgm:pt modelId="{00FF660C-12B4-4CC7-97E2-087FEC21E2A7}" type="parTrans" cxnId="{590C1BC5-03DB-4FA9-8F1E-4BBF0ECEE077}">
      <dgm:prSet/>
      <dgm:spPr/>
      <dgm:t>
        <a:bodyPr/>
        <a:lstStyle/>
        <a:p>
          <a:endParaRPr lang="en-US"/>
        </a:p>
      </dgm:t>
    </dgm:pt>
    <dgm:pt modelId="{132920BA-8448-43C6-AC40-F8B2B8BFADA5}" type="sibTrans" cxnId="{590C1BC5-03DB-4FA9-8F1E-4BBF0ECEE077}">
      <dgm:prSet/>
      <dgm:spPr/>
      <dgm:t>
        <a:bodyPr/>
        <a:lstStyle/>
        <a:p>
          <a:endParaRPr lang="en-US"/>
        </a:p>
      </dgm:t>
    </dgm:pt>
    <dgm:pt modelId="{A454E52B-6C75-4BEC-AA4F-03113EA06ACB}" type="pres">
      <dgm:prSet presAssocID="{B2CA139E-0F7D-414B-A597-0A73EFAB3A9F}" presName="Name0" presStyleCnt="0">
        <dgm:presLayoutVars>
          <dgm:dir/>
          <dgm:resizeHandles val="exact"/>
        </dgm:presLayoutVars>
      </dgm:prSet>
      <dgm:spPr/>
    </dgm:pt>
    <dgm:pt modelId="{8AE77A1B-D7D9-4E09-9B39-521F7A7C3B13}" type="pres">
      <dgm:prSet presAssocID="{4251A5B3-DA9A-4359-B891-647DAC3E42E7}" presName="compNode" presStyleCnt="0"/>
      <dgm:spPr/>
    </dgm:pt>
    <dgm:pt modelId="{C5372A84-0D23-4080-AD0A-FE8726AFCACA}" type="pres">
      <dgm:prSet presAssocID="{4251A5B3-DA9A-4359-B891-647DAC3E42E7}" presName="pictRect" presStyleLbl="revTx" presStyleIdx="0" presStyleCnt="6">
        <dgm:presLayoutVars>
          <dgm:chMax val="0"/>
          <dgm:bulletEnabled/>
        </dgm:presLayoutVars>
      </dgm:prSet>
      <dgm:spPr/>
    </dgm:pt>
    <dgm:pt modelId="{5FCF9D39-9458-462D-B933-A7C68950663C}" type="pres">
      <dgm:prSet presAssocID="{4251A5B3-DA9A-4359-B891-647DAC3E42E7}" presName="textRect" presStyleLbl="revTx" presStyleIdx="1" presStyleCnt="6">
        <dgm:presLayoutVars>
          <dgm:bulletEnabled/>
        </dgm:presLayoutVars>
      </dgm:prSet>
      <dgm:spPr/>
    </dgm:pt>
    <dgm:pt modelId="{FCDA17D2-8ED2-40DB-ABAE-FC3A4E51AF8A}" type="pres">
      <dgm:prSet presAssocID="{69267646-78BD-49D4-9689-3117AE0A0AB4}" presName="sibTrans" presStyleLbl="sibTrans2D1" presStyleIdx="0" presStyleCnt="0"/>
      <dgm:spPr/>
    </dgm:pt>
    <dgm:pt modelId="{6B329132-D804-4BFB-91AA-050B53C72E2D}" type="pres">
      <dgm:prSet presAssocID="{3B1A51CC-B0B6-4F7C-A9F8-7338E4F96912}" presName="compNode" presStyleCnt="0"/>
      <dgm:spPr/>
    </dgm:pt>
    <dgm:pt modelId="{3BBAF711-39FB-4658-B5D8-15FD81612691}" type="pres">
      <dgm:prSet presAssocID="{3B1A51CC-B0B6-4F7C-A9F8-7338E4F96912}" presName="pictRect" presStyleLbl="revTx" presStyleIdx="2" presStyleCnt="6">
        <dgm:presLayoutVars>
          <dgm:chMax val="0"/>
          <dgm:bulletEnabled/>
        </dgm:presLayoutVars>
      </dgm:prSet>
      <dgm:spPr/>
    </dgm:pt>
    <dgm:pt modelId="{C39378D8-9F86-4B0B-8714-6B4CA7F7BE35}" type="pres">
      <dgm:prSet presAssocID="{3B1A51CC-B0B6-4F7C-A9F8-7338E4F96912}" presName="textRect" presStyleLbl="revTx" presStyleIdx="3" presStyleCnt="6">
        <dgm:presLayoutVars>
          <dgm:bulletEnabled/>
        </dgm:presLayoutVars>
      </dgm:prSet>
      <dgm:spPr/>
    </dgm:pt>
    <dgm:pt modelId="{906CD726-E4F3-48BB-A12C-49D71F1C03FC}" type="pres">
      <dgm:prSet presAssocID="{67BFD499-9DD9-4A5A-B62F-82ED707A7D08}" presName="sibTrans" presStyleLbl="sibTrans2D1" presStyleIdx="0" presStyleCnt="0"/>
      <dgm:spPr/>
    </dgm:pt>
    <dgm:pt modelId="{5C4452F6-6674-4D61-AA68-FA9A0E27C2C5}" type="pres">
      <dgm:prSet presAssocID="{5ADA3BFC-4467-406B-ADD4-0AC8FA1685D8}" presName="compNode" presStyleCnt="0"/>
      <dgm:spPr/>
    </dgm:pt>
    <dgm:pt modelId="{B2AB445B-999F-4683-9678-2EAAF25C4F39}" type="pres">
      <dgm:prSet presAssocID="{5ADA3BFC-4467-406B-ADD4-0AC8FA1685D8}" presName="pictRect" presStyleLbl="revTx" presStyleIdx="4" presStyleCnt="6">
        <dgm:presLayoutVars>
          <dgm:chMax val="0"/>
          <dgm:bulletEnabled/>
        </dgm:presLayoutVars>
      </dgm:prSet>
      <dgm:spPr/>
    </dgm:pt>
    <dgm:pt modelId="{5A90A287-0F97-4C39-BB6E-19320351213F}" type="pres">
      <dgm:prSet presAssocID="{5ADA3BFC-4467-406B-ADD4-0AC8FA1685D8}" presName="textRect" presStyleLbl="revTx" presStyleIdx="5" presStyleCnt="6">
        <dgm:presLayoutVars>
          <dgm:bulletEnabled/>
        </dgm:presLayoutVars>
      </dgm:prSet>
      <dgm:spPr/>
    </dgm:pt>
  </dgm:ptLst>
  <dgm:cxnLst>
    <dgm:cxn modelId="{119E4010-FFCE-49A1-8C49-061809788FFE}" type="presOf" srcId="{E33A3E9C-F2F9-4914-9B51-28E9CA9DB59F}" destId="{C39378D8-9F86-4B0B-8714-6B4CA7F7BE35}" srcOrd="0" destOrd="0" presId="urn:microsoft.com/office/officeart/2024/3/layout/hArchList1"/>
    <dgm:cxn modelId="{C264BA14-9058-4608-967B-ADEED12CBB1C}" srcId="{B2CA139E-0F7D-414B-A597-0A73EFAB3A9F}" destId="{5ADA3BFC-4467-406B-ADD4-0AC8FA1685D8}" srcOrd="2" destOrd="0" parTransId="{53F9384F-5C57-4F0A-BAA4-A2F1725AA886}" sibTransId="{184EBC8B-0E8C-4070-95F8-98D9027484B0}"/>
    <dgm:cxn modelId="{A619011A-6EC4-481D-95C1-312386D6FE01}" srcId="{B2CA139E-0F7D-414B-A597-0A73EFAB3A9F}" destId="{4251A5B3-DA9A-4359-B891-647DAC3E42E7}" srcOrd="0" destOrd="0" parTransId="{762608C1-2987-4523-BA2C-CE5FBCB1173D}" sibTransId="{69267646-78BD-49D4-9689-3117AE0A0AB4}"/>
    <dgm:cxn modelId="{FC75E22B-0801-449F-922E-79284C88CA29}" srcId="{3B1A51CC-B0B6-4F7C-A9F8-7338E4F96912}" destId="{E33A3E9C-F2F9-4914-9B51-28E9CA9DB59F}" srcOrd="0" destOrd="0" parTransId="{8AB0F530-82AF-4262-9E53-936DE457DB53}" sibTransId="{2603D063-FE56-42CF-AB40-D0F6B5ABB552}"/>
    <dgm:cxn modelId="{3E3F3036-33A2-4959-98B6-C4D1DAA06A1D}" srcId="{B2CA139E-0F7D-414B-A597-0A73EFAB3A9F}" destId="{3B1A51CC-B0B6-4F7C-A9F8-7338E4F96912}" srcOrd="1" destOrd="0" parTransId="{42532BE6-52C6-4A19-BAA3-5E3C77AECEFB}" sibTransId="{67BFD499-9DD9-4A5A-B62F-82ED707A7D08}"/>
    <dgm:cxn modelId="{8F02D939-F570-4EA7-A842-9AB6FAB70ED8}" srcId="{4251A5B3-DA9A-4359-B891-647DAC3E42E7}" destId="{B4B50EF8-5A15-4671-8C03-D657CE9B9450}" srcOrd="0" destOrd="0" parTransId="{A4715A18-5D28-497F-9258-E3F25C645C89}" sibTransId="{B3F611B1-879B-4B44-BF57-41094E3FC228}"/>
    <dgm:cxn modelId="{B7A4CE64-4AA4-4864-AEC7-26F31A63796B}" type="presOf" srcId="{3B1A51CC-B0B6-4F7C-A9F8-7338E4F96912}" destId="{3BBAF711-39FB-4658-B5D8-15FD81612691}" srcOrd="0" destOrd="0" presId="urn:microsoft.com/office/officeart/2024/3/layout/hArchList1"/>
    <dgm:cxn modelId="{F9503947-F638-4049-9B72-60C3C61D5185}" type="presOf" srcId="{B2CA139E-0F7D-414B-A597-0A73EFAB3A9F}" destId="{A454E52B-6C75-4BEC-AA4F-03113EA06ACB}" srcOrd="0" destOrd="0" presId="urn:microsoft.com/office/officeart/2024/3/layout/hArchList1"/>
    <dgm:cxn modelId="{DEA3908F-ECB6-4F01-9387-4638C9A5447A}" type="presOf" srcId="{69267646-78BD-49D4-9689-3117AE0A0AB4}" destId="{FCDA17D2-8ED2-40DB-ABAE-FC3A4E51AF8A}" srcOrd="0" destOrd="0" presId="urn:microsoft.com/office/officeart/2024/3/layout/hArchList1"/>
    <dgm:cxn modelId="{44177AAC-3A67-4DB8-B450-D37ED030F188}" type="presOf" srcId="{67BFD499-9DD9-4A5A-B62F-82ED707A7D08}" destId="{906CD726-E4F3-48BB-A12C-49D71F1C03FC}" srcOrd="0" destOrd="0" presId="urn:microsoft.com/office/officeart/2024/3/layout/hArchList1"/>
    <dgm:cxn modelId="{B612CFB8-7FAA-4C39-82E1-F1D59C659C92}" type="presOf" srcId="{0304EFFF-49AF-4BDC-9132-D35DFA572A20}" destId="{5A90A287-0F97-4C39-BB6E-19320351213F}" srcOrd="0" destOrd="0" presId="urn:microsoft.com/office/officeart/2024/3/layout/hArchList1"/>
    <dgm:cxn modelId="{B2243ABC-E48D-40D7-8967-F3C5380E4C27}" type="presOf" srcId="{B4B50EF8-5A15-4671-8C03-D657CE9B9450}" destId="{5FCF9D39-9458-462D-B933-A7C68950663C}" srcOrd="0" destOrd="0" presId="urn:microsoft.com/office/officeart/2024/3/layout/hArchList1"/>
    <dgm:cxn modelId="{FCC385BD-D4CC-4221-B55B-B540E6927BE0}" type="presOf" srcId="{4251A5B3-DA9A-4359-B891-647DAC3E42E7}" destId="{C5372A84-0D23-4080-AD0A-FE8726AFCACA}" srcOrd="0" destOrd="0" presId="urn:microsoft.com/office/officeart/2024/3/layout/hArchList1"/>
    <dgm:cxn modelId="{590C1BC5-03DB-4FA9-8F1E-4BBF0ECEE077}" srcId="{5ADA3BFC-4467-406B-ADD4-0AC8FA1685D8}" destId="{0304EFFF-49AF-4BDC-9132-D35DFA572A20}" srcOrd="0" destOrd="0" parTransId="{00FF660C-12B4-4CC7-97E2-087FEC21E2A7}" sibTransId="{132920BA-8448-43C6-AC40-F8B2B8BFADA5}"/>
    <dgm:cxn modelId="{1F8E5CDF-05A8-4B1C-8CBD-D81E31EEC4AC}" type="presOf" srcId="{5ADA3BFC-4467-406B-ADD4-0AC8FA1685D8}" destId="{B2AB445B-999F-4683-9678-2EAAF25C4F39}" srcOrd="0" destOrd="0" presId="urn:microsoft.com/office/officeart/2024/3/layout/hArchList1"/>
    <dgm:cxn modelId="{CE091C28-2C28-4094-A1F9-62B7EF71212F}" type="presParOf" srcId="{A454E52B-6C75-4BEC-AA4F-03113EA06ACB}" destId="{8AE77A1B-D7D9-4E09-9B39-521F7A7C3B13}" srcOrd="0" destOrd="0" presId="urn:microsoft.com/office/officeart/2024/3/layout/hArchList1"/>
    <dgm:cxn modelId="{6C1FDC3D-F7D4-4A44-82F0-107E745295FF}" type="presParOf" srcId="{8AE77A1B-D7D9-4E09-9B39-521F7A7C3B13}" destId="{C5372A84-0D23-4080-AD0A-FE8726AFCACA}" srcOrd="0" destOrd="0" presId="urn:microsoft.com/office/officeart/2024/3/layout/hArchList1"/>
    <dgm:cxn modelId="{D4F8E661-416A-458A-B50F-28C1CF34E3BC}" type="presParOf" srcId="{8AE77A1B-D7D9-4E09-9B39-521F7A7C3B13}" destId="{5FCF9D39-9458-462D-B933-A7C68950663C}" srcOrd="1" destOrd="0" presId="urn:microsoft.com/office/officeart/2024/3/layout/hArchList1"/>
    <dgm:cxn modelId="{41AA3E06-27DC-4422-8BB5-A1D3EC94A529}" type="presParOf" srcId="{A454E52B-6C75-4BEC-AA4F-03113EA06ACB}" destId="{FCDA17D2-8ED2-40DB-ABAE-FC3A4E51AF8A}" srcOrd="1" destOrd="0" presId="urn:microsoft.com/office/officeart/2024/3/layout/hArchList1"/>
    <dgm:cxn modelId="{02FDC933-3A91-40F4-B7EC-509D9B63687D}" type="presParOf" srcId="{A454E52B-6C75-4BEC-AA4F-03113EA06ACB}" destId="{6B329132-D804-4BFB-91AA-050B53C72E2D}" srcOrd="2" destOrd="0" presId="urn:microsoft.com/office/officeart/2024/3/layout/hArchList1"/>
    <dgm:cxn modelId="{BEE2D5E8-AF23-44D9-9A68-E32AD6F58235}" type="presParOf" srcId="{6B329132-D804-4BFB-91AA-050B53C72E2D}" destId="{3BBAF711-39FB-4658-B5D8-15FD81612691}" srcOrd="0" destOrd="0" presId="urn:microsoft.com/office/officeart/2024/3/layout/hArchList1"/>
    <dgm:cxn modelId="{47CAF6BD-4E55-4A64-87E5-12CA5CF2E96E}" type="presParOf" srcId="{6B329132-D804-4BFB-91AA-050B53C72E2D}" destId="{C39378D8-9F86-4B0B-8714-6B4CA7F7BE35}" srcOrd="1" destOrd="0" presId="urn:microsoft.com/office/officeart/2024/3/layout/hArchList1"/>
    <dgm:cxn modelId="{494C4320-500F-4E1C-8301-343E2976B97D}" type="presParOf" srcId="{A454E52B-6C75-4BEC-AA4F-03113EA06ACB}" destId="{906CD726-E4F3-48BB-A12C-49D71F1C03FC}" srcOrd="3" destOrd="0" presId="urn:microsoft.com/office/officeart/2024/3/layout/hArchList1"/>
    <dgm:cxn modelId="{F4565E0A-63FB-4B5F-B377-E8AC112391EF}" type="presParOf" srcId="{A454E52B-6C75-4BEC-AA4F-03113EA06ACB}" destId="{5C4452F6-6674-4D61-AA68-FA9A0E27C2C5}" srcOrd="4" destOrd="0" presId="urn:microsoft.com/office/officeart/2024/3/layout/hArchList1"/>
    <dgm:cxn modelId="{6D1CE436-8691-4340-B0EF-DE31155AF915}" type="presParOf" srcId="{5C4452F6-6674-4D61-AA68-FA9A0E27C2C5}" destId="{B2AB445B-999F-4683-9678-2EAAF25C4F39}" srcOrd="0" destOrd="0" presId="urn:microsoft.com/office/officeart/2024/3/layout/hArchList1"/>
    <dgm:cxn modelId="{BCF02EF7-C4DF-4460-B1FC-81C781B49BF3}" type="presParOf" srcId="{5C4452F6-6674-4D61-AA68-FA9A0E27C2C5}" destId="{5A90A287-0F97-4C39-BB6E-19320351213F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55F3F-A82C-4114-89DD-F8325A7E586D}">
      <dsp:nvSpPr>
        <dsp:cNvPr id="0" name=""/>
        <dsp:cNvSpPr/>
      </dsp:nvSpPr>
      <dsp:spPr>
        <a:xfrm>
          <a:off x="0" y="0"/>
          <a:ext cx="1552009" cy="1552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r="31430" b="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EA67E6-66A2-4CB2-B61D-24A7044ADD22}">
      <dsp:nvSpPr>
        <dsp:cNvPr id="0" name=""/>
        <dsp:cNvSpPr/>
      </dsp:nvSpPr>
      <dsp:spPr>
        <a:xfrm>
          <a:off x="1732009" y="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Suporte Multilinguagem por APIs</a:t>
          </a:r>
        </a:p>
      </dsp:txBody>
      <dsp:txXfrm>
        <a:off x="1732009" y="0"/>
        <a:ext cx="9393022" cy="380326"/>
      </dsp:txXfrm>
    </dsp:sp>
    <dsp:sp modelId="{FE2E91F1-8020-48EE-BCB7-FFCBF731ECCE}">
      <dsp:nvSpPr>
        <dsp:cNvPr id="0" name=""/>
        <dsp:cNvSpPr/>
      </dsp:nvSpPr>
      <dsp:spPr>
        <a:xfrm>
          <a:off x="1732009" y="38032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APIs facilitam a integração de múltiplos idiomas, ampliando o acesso digital para diversas comunidades.</a:t>
          </a:r>
        </a:p>
      </dsp:txBody>
      <dsp:txXfrm>
        <a:off x="1732009" y="380326"/>
        <a:ext cx="9393022" cy="1171682"/>
      </dsp:txXfrm>
    </dsp:sp>
    <dsp:sp modelId="{48658023-1B1D-40F8-BCF0-F794B6D84933}">
      <dsp:nvSpPr>
        <dsp:cNvPr id="0" name=""/>
        <dsp:cNvSpPr/>
      </dsp:nvSpPr>
      <dsp:spPr>
        <a:xfrm>
          <a:off x="0" y="1676170"/>
          <a:ext cx="1552009" cy="155200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" r="28007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EFD5BB-57BB-4940-9B5C-7AFF73E938E6}">
      <dsp:nvSpPr>
        <dsp:cNvPr id="0" name=""/>
        <dsp:cNvSpPr/>
      </dsp:nvSpPr>
      <dsp:spPr>
        <a:xfrm>
          <a:off x="1732009" y="167617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Inclusão Digital para Povos Originários</a:t>
          </a:r>
        </a:p>
      </dsp:txBody>
      <dsp:txXfrm>
        <a:off x="1732009" y="1676170"/>
        <a:ext cx="9393022" cy="380326"/>
      </dsp:txXfrm>
    </dsp:sp>
    <dsp:sp modelId="{05C912AE-391A-4244-A7A3-2BA59FC214C5}">
      <dsp:nvSpPr>
        <dsp:cNvPr id="0" name=""/>
        <dsp:cNvSpPr/>
      </dsp:nvSpPr>
      <dsp:spPr>
        <a:xfrm>
          <a:off x="1732009" y="205649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Tecnologias promovem participação digital e preservação cultural de comunidades indígenas.</a:t>
          </a:r>
        </a:p>
      </dsp:txBody>
      <dsp:txXfrm>
        <a:off x="1732009" y="2056496"/>
        <a:ext cx="9393022" cy="1171682"/>
      </dsp:txXfrm>
    </dsp:sp>
    <dsp:sp modelId="{7C26C0CB-3AF3-4016-9FB6-35259B7CF6B1}">
      <dsp:nvSpPr>
        <dsp:cNvPr id="0" name=""/>
        <dsp:cNvSpPr/>
      </dsp:nvSpPr>
      <dsp:spPr>
        <a:xfrm>
          <a:off x="0" y="3352340"/>
          <a:ext cx="1552009" cy="1552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r="15889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A69B59-4FEB-436F-B3F7-9EFFD7D38833}">
      <dsp:nvSpPr>
        <dsp:cNvPr id="0" name=""/>
        <dsp:cNvSpPr/>
      </dsp:nvSpPr>
      <dsp:spPr>
        <a:xfrm>
          <a:off x="1732009" y="335234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Valorização Cultural por Tecnologia</a:t>
          </a:r>
        </a:p>
      </dsp:txBody>
      <dsp:txXfrm>
        <a:off x="1732009" y="3352340"/>
        <a:ext cx="9393022" cy="380326"/>
      </dsp:txXfrm>
    </dsp:sp>
    <dsp:sp modelId="{5BB804D6-571A-4251-B499-6F186D23477E}">
      <dsp:nvSpPr>
        <dsp:cNvPr id="0" name=""/>
        <dsp:cNvSpPr/>
      </dsp:nvSpPr>
      <dsp:spPr>
        <a:xfrm>
          <a:off x="1732009" y="373266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Soluções digitais valorizam expressões culturais, fortalecendo identidade de minorias.</a:t>
          </a:r>
        </a:p>
      </dsp:txBody>
      <dsp:txXfrm>
        <a:off x="1732009" y="3732666"/>
        <a:ext cx="9393022" cy="117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82D01-83AB-4589-875F-47D4E5D51784}">
      <dsp:nvSpPr>
        <dsp:cNvPr id="0" name=""/>
        <dsp:cNvSpPr/>
      </dsp:nvSpPr>
      <dsp:spPr>
        <a:xfrm>
          <a:off x="0" y="0"/>
          <a:ext cx="1552009" cy="1552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r="12327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B6CFF8-4B4B-4471-BC0F-C78BFC53D0E4}">
      <dsp:nvSpPr>
        <dsp:cNvPr id="0" name=""/>
        <dsp:cNvSpPr/>
      </dsp:nvSpPr>
      <dsp:spPr>
        <a:xfrm>
          <a:off x="1732009" y="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Execução Local do Projeto</a:t>
          </a:r>
        </a:p>
      </dsp:txBody>
      <dsp:txXfrm>
        <a:off x="1732009" y="0"/>
        <a:ext cx="9393022" cy="380326"/>
      </dsp:txXfrm>
    </dsp:sp>
    <dsp:sp modelId="{4A8C1C17-A7B0-4A25-BAAE-9777E728664C}">
      <dsp:nvSpPr>
        <dsp:cNvPr id="0" name=""/>
        <dsp:cNvSpPr/>
      </dsp:nvSpPr>
      <dsp:spPr>
        <a:xfrm>
          <a:off x="1732009" y="38032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Como rodar o projeto no ambiente local para desenvolvimento e testes eficientes.</a:t>
          </a:r>
        </a:p>
      </dsp:txBody>
      <dsp:txXfrm>
        <a:off x="1732009" y="380326"/>
        <a:ext cx="9393022" cy="1171682"/>
      </dsp:txXfrm>
    </dsp:sp>
    <dsp:sp modelId="{C943D437-F393-4BD7-B17F-A42559C218F7}">
      <dsp:nvSpPr>
        <dsp:cNvPr id="0" name=""/>
        <dsp:cNvSpPr/>
      </dsp:nvSpPr>
      <dsp:spPr>
        <a:xfrm>
          <a:off x="0" y="1676170"/>
          <a:ext cx="1552009" cy="155200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7" r="2679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AB675-BA73-4539-9CE5-20765D4AB61D}">
      <dsp:nvSpPr>
        <dsp:cNvPr id="0" name=""/>
        <dsp:cNvSpPr/>
      </dsp:nvSpPr>
      <dsp:spPr>
        <a:xfrm>
          <a:off x="1732009" y="167617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Aplicação de Migrações no Banco</a:t>
          </a:r>
        </a:p>
      </dsp:txBody>
      <dsp:txXfrm>
        <a:off x="1732009" y="1676170"/>
        <a:ext cx="9393022" cy="380326"/>
      </dsp:txXfrm>
    </dsp:sp>
    <dsp:sp modelId="{5FBB6A4B-2C8B-4F31-8FB7-69EA9D331005}">
      <dsp:nvSpPr>
        <dsp:cNvPr id="0" name=""/>
        <dsp:cNvSpPr/>
      </dsp:nvSpPr>
      <dsp:spPr>
        <a:xfrm>
          <a:off x="1732009" y="205649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Processo de aplicar migrações para atualizar a estrutura do banco de dados conforme o projeto evolui.</a:t>
          </a:r>
        </a:p>
      </dsp:txBody>
      <dsp:txXfrm>
        <a:off x="1732009" y="2056496"/>
        <a:ext cx="9393022" cy="1171682"/>
      </dsp:txXfrm>
    </dsp:sp>
    <dsp:sp modelId="{D11B12CE-237C-4627-B3A6-FAF5973161DD}">
      <dsp:nvSpPr>
        <dsp:cNvPr id="0" name=""/>
        <dsp:cNvSpPr/>
      </dsp:nvSpPr>
      <dsp:spPr>
        <a:xfrm>
          <a:off x="0" y="3352340"/>
          <a:ext cx="1552009" cy="1552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9" r="8753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D1A496-562F-48FD-BC15-5CBBD412906F}">
      <dsp:nvSpPr>
        <dsp:cNvPr id="0" name=""/>
        <dsp:cNvSpPr/>
      </dsp:nvSpPr>
      <dsp:spPr>
        <a:xfrm>
          <a:off x="1732009" y="335234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Publicação no Repositório GitHub</a:t>
          </a:r>
        </a:p>
      </dsp:txBody>
      <dsp:txXfrm>
        <a:off x="1732009" y="3352340"/>
        <a:ext cx="9393022" cy="380326"/>
      </dsp:txXfrm>
    </dsp:sp>
    <dsp:sp modelId="{0AA33D81-773B-44C8-9895-C9A83A666DBC}">
      <dsp:nvSpPr>
        <dsp:cNvPr id="0" name=""/>
        <dsp:cNvSpPr/>
      </dsp:nvSpPr>
      <dsp:spPr>
        <a:xfrm>
          <a:off x="1732009" y="373266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Como subir o código para o GitHub para colaboração e distribuição do software.</a:t>
          </a:r>
        </a:p>
      </dsp:txBody>
      <dsp:txXfrm>
        <a:off x="1732009" y="3732666"/>
        <a:ext cx="9393022" cy="11716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72A84-0D23-4080-AD0A-FE8726AFCACA}">
      <dsp:nvSpPr>
        <dsp:cNvPr id="0" name=""/>
        <dsp:cNvSpPr/>
      </dsp:nvSpPr>
      <dsp:spPr>
        <a:xfrm>
          <a:off x="0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Gerenciamento Eficaz de Projetos</a:t>
          </a:r>
        </a:p>
      </dsp:txBody>
      <dsp:txXfrm>
        <a:off x="0" y="0"/>
        <a:ext cx="3403241" cy="648375"/>
      </dsp:txXfrm>
    </dsp:sp>
    <dsp:sp modelId="{5FCF9D39-9458-462D-B933-A7C68950663C}">
      <dsp:nvSpPr>
        <dsp:cNvPr id="0" name=""/>
        <dsp:cNvSpPr/>
      </dsp:nvSpPr>
      <dsp:spPr>
        <a:xfrm>
          <a:off x="0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Usar práticas modernas para gerenciar projetos no GitHub é essencial para alcançar sucesso no desenvolvimento.</a:t>
          </a:r>
        </a:p>
      </dsp:txBody>
      <dsp:txXfrm>
        <a:off x="0" y="648375"/>
        <a:ext cx="3403241" cy="2186264"/>
      </dsp:txXfrm>
    </dsp:sp>
    <dsp:sp modelId="{3BBAF711-39FB-4658-B5D8-15FD81612691}">
      <dsp:nvSpPr>
        <dsp:cNvPr id="0" name=""/>
        <dsp:cNvSpPr/>
      </dsp:nvSpPr>
      <dsp:spPr>
        <a:xfrm>
          <a:off x="3743566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Importância da Documentação</a:t>
          </a:r>
        </a:p>
      </dsp:txBody>
      <dsp:txXfrm>
        <a:off x="3743566" y="0"/>
        <a:ext cx="3403241" cy="648375"/>
      </dsp:txXfrm>
    </dsp:sp>
    <dsp:sp modelId="{C39378D8-9F86-4B0B-8714-6B4CA7F7BE35}">
      <dsp:nvSpPr>
        <dsp:cNvPr id="0" name=""/>
        <dsp:cNvSpPr/>
      </dsp:nvSpPr>
      <dsp:spPr>
        <a:xfrm>
          <a:off x="3743566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Boa documentação assegura clareza e mantém o projeto sustentável ao longo do tempo.</a:t>
          </a:r>
        </a:p>
      </dsp:txBody>
      <dsp:txXfrm>
        <a:off x="3743566" y="648375"/>
        <a:ext cx="3403241" cy="2186264"/>
      </dsp:txXfrm>
    </dsp:sp>
    <dsp:sp modelId="{B2AB445B-999F-4683-9678-2EAAF25C4F39}">
      <dsp:nvSpPr>
        <dsp:cNvPr id="0" name=""/>
        <dsp:cNvSpPr/>
      </dsp:nvSpPr>
      <dsp:spPr>
        <a:xfrm>
          <a:off x="7487132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Colaboração e Padrões</a:t>
          </a:r>
        </a:p>
      </dsp:txBody>
      <dsp:txXfrm>
        <a:off x="7487132" y="0"/>
        <a:ext cx="3403241" cy="648375"/>
      </dsp:txXfrm>
    </dsp:sp>
    <dsp:sp modelId="{5A90A287-0F97-4C39-BB6E-19320351213F}">
      <dsp:nvSpPr>
        <dsp:cNvPr id="0" name=""/>
        <dsp:cNvSpPr/>
      </dsp:nvSpPr>
      <dsp:spPr>
        <a:xfrm>
          <a:off x="7487132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Colaboração eficaz e adoção de padrões garantem projetos robustos e de alta qualidade.</a:t>
          </a:r>
        </a:p>
      </dsp:txBody>
      <dsp:txXfrm>
        <a:off x="7487132" y="648375"/>
        <a:ext cx="3403241" cy="2186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D5CBE-D33D-4129-94EC-1D721BDBDE64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D878-FBA2-4EF0-9D8A-66C14FCE32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97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por IA poderão estar incorretos.
---
Nesta apresentação, exploraremos as melhores práticas para gerenciar e publicar projetos de software usando GitHub, além de apresentar ferramentas modernas que facilitam o desenvolvimento colaborativo e a manutenção de código.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174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Visual Studio é um ambiente completo, com ferramentas integradas para desenvolvimento robusto, enquanto o Visual Studio Code é leve, focado em edição de código e altamente customizável com extensões.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741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Visual Studio oferece recursos avançados como depuração integrada, designer visual, suporte nativo a múltiplas linguagens e gerenciamento facilitado para projetos grandes e complexos.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47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Exploraremos os fundamentos do padrão MVC e os benefícios da abordagem DDD para organizar e estruturar projetos de software de forma eficiente e escalável.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372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Modelo-Vista-Controlador separa a aplicação em camadas distintas para melhorar manutenção, reutilização e clareza do código, facilitando o desenvolvimento colaborativo.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49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Domain-Driven Design enfatiza o entendimento do domínio do negócio, promovendo código alinhado às regras de negócio e facilitando a evolução e integridade do sistema.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845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Analisaremos como organizar modelos, configuração do DbContext, serviços, controllers e DTOs para um projeto estruturado e de fácil manutenção.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909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Os modelos representam entidades do domínio e o DbContext configura a comunicação com o banco de dados, permitindo operações CRUD através do Entity Framework Core.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3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Serviços encapsulam a lógica de negócio, controllers gerenciam requisições HTTP e DTOs transferem dados entre cliente e servidor de forma eficiente e segura.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30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Abordaremos o uso do EF Core para mapear objetos para o banco de dados e gerenciar alterações no esquema através de migrações automatizadas.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52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Object-Relational Mapping simplifica o acesso e manipulação de dados, permitindo trabalhar com bancos relacionais usando objetos do código, aumentando produtividade e reduzindo erros.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81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Abordaremos a importância da publicação no GitHub, introdução ao Git e GitHub, comparação entre Visual Studio e Visual Studio Code, arquitetura MVC e DDD, estruturação do projeto, uso do Entity Framework Core, construção de APIs, documentação com Swagger, processos práticos e boas práticas para evolução dos projetos.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890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Explicação prática sobre como criar migrações para atualizar o banco de dados conforme alterações no modelo de dados e aplicar essas mudanças de forma controlada.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936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Discutiremos a criação de APIs RESTful para interação entre sistemas, destacando casos de uso relevantes para comunidades e objetivos sociais.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456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APIs facilitam a integração entre diferentes sistemas, permitem reutilização de serviços e suportam múltiplas plataformas e dispositivos de forma padronizada.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98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Exemplos de como APIs podem suportar projetos com múltiplos idiomas, promovendo inclusão digital e valorização cultural para comunidades indígenas e minoritárias.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55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Projetos de software e APIs podem contribuir para metas globais, como educação de qualidade, redução das desigualdades e promoção da inovação sustentável.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965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Apresentaremos como usar o Swagger para gerar documentação automática e testar APIs de forma simples e eficiente, aumentando a qualidade do desenvolvimento.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821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Swagger permite criar uma interface amigável e interativa para descrever endpoints, métodos HTTP, parâmetros e respostas, facilitando o uso da API por desenvolvedores.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329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Com o Swagger, é possível executar chamadas diretas à API, validar respostas e identificar erros rapidamente, melhorando o processo de desenvolvimento e depuração.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417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Mostraremos o passo a passo para configurar o ambiente, executar o projeto localmente, aplicar migrações e publicar o projeto em um repositório GitHub.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791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Instale ferramentas necessárias, configure variáveis, bibliotecas e dependências para garantir que o projeto funcione corretamente desde o início.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6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Entender por que compartilhar código e conhecimento é fundamental para o desenvolvimento profissional e colaborativo. GitHub facilita conexões entre desenvolvedores e impulsiona a qualidade dos projetos.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256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Demonstramos como executar o projeto localmente, aplicar migrações no banco e subir o código para o GitHub, permitindo colaboração e distribuição do software.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90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Discussão sobre estratégias para manter o código limpo, garantir testes constantes, documentar adequadamente e planejar evoluções futuras no ciclo de vida do projeto.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15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Revisões regulares, refatoração, controle de versão e feedback da comunidade são essenciais para manter a qualidade e relevância do projeto ao longo do tempo.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398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Incorpore práticas como integração contínua, testes automatizados e atualização constante das dependências para garantir que o projeto evolua com segurança e eficiência.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304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Gerenciar e publicar projetos no GitHub com práticas modernas e ferramentas adequadas é fundamental para o sucesso no desenvolvimento de software. A adoção de padrões, boa documentação e colaboração garantem projetos robustos e sustentáveis.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65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Publicar projetos no GitHub promove transparência, aprendizado contínuo e contribuições externas, além de criar um portfólio acessível e estimular a inovação no desenvolvimento de software.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445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GitHub possibilita colaboração em tempo real, controle de versões eficiente, revisão de código e networking profissional, contribuindo para o crescimento técnico e oportunidades de carreira.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753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Apresentaremos os conceitos básicos do Git para controle de versão e o papel do GitHub como plataforma para hospedagem de projetos, com exemplos práticos para publicar seu código.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6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Git é um sistema distribuído de controle de versões que permite acompanhar alterações, ramificar projetos e trabalhar em equipe de forma organizada e segura.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38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Passo a passo desde a criação do repositório, inicialização local com Git, commit das alterações, até o envio do código para o GitHub, facilitando o gerenciamento do projeto.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845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Analisaremos as diferenças entre Visual Studio completo e o Visual Studio Code, destacando qual ferramenta é mais adequada para diferentes tipos de projetos e desenvolvedores.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DE0F-B988-4AB3-B6B1-3797D8D511B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44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879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6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03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85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6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50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36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4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04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90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18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43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08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02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12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71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73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103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9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5526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6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92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37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575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737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658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137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944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524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144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8594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454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916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3125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30088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785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50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345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1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8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31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8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17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68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12/4/2025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3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40E70-9639-0BCA-C03F-9A4DA71E6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/>
          <a:p>
            <a:r>
              <a:rPr lang="pt-BR" sz="3600"/>
              <a:t>Gestão e Publicação de Projetos de Software no GitHub: Práticas e Ferramentas Modernas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D05610-FA26-E781-BF98-F050B12D7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/>
          <a:p>
            <a:r>
              <a:rPr lang="pt-BR"/>
              <a:t>Melhores métodos para desenvolvimento colaborativo eficiente</a:t>
            </a:r>
          </a:p>
        </p:txBody>
      </p:sp>
      <p:pic>
        <p:nvPicPr>
          <p:cNvPr id="7" name="Imagem 6" descr="Close-up das mãos de uma mulher digitando e usando um trackpad em um laptop com caneca">
            <a:extLst>
              <a:ext uri="{FF2B5EF4-FFF2-40B4-BE49-F238E27FC236}">
                <a16:creationId xmlns:a16="http://schemas.microsoft.com/office/drawing/2014/main" id="{01FB4A51-D26E-437C-B37A-0006EAE1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75" r="35433" b="1"/>
          <a:stretch>
            <a:fillRect/>
          </a:stretch>
        </p:blipFill>
        <p:spPr>
          <a:xfrm>
            <a:off x="5586160" y="10"/>
            <a:ext cx="6605841" cy="639914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6A2EF7-CE41-5638-0925-75B7F946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071FBD-C15B-3E0C-7236-C5689E9C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9E36F8-6E14-0DB4-59A2-D535EC20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FC6D6-BF26-A37A-C604-5BE3F70A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>
                <a:latin typeface="+mj-lt"/>
                <a:ea typeface="+mj-ea"/>
                <a:cs typeface="+mj-cs"/>
              </a:rPr>
              <a:t>Comparação entre Visual Studio e Visual Studio Code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E5DC1F-3E01-43C5-9781-74187C4CE42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200" b="1"/>
              <a:t>Ambiente Completo de Desenvolvimento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200"/>
              <a:t>Visual Studio oferece um ambiente completo com ferramentas integradas para desenvolvimento robusto e gerenciamento de projetos complexos.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200" b="1"/>
              <a:t>Editor de Código Leve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200"/>
              <a:t>Visual Studio Code é um editor leve, focado em edição de código simples e eficiente, adequado para múltiplas linguagens.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200" b="1"/>
              <a:t>Alta Customização com Extensões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200"/>
              <a:t>Visual Studio Code permite alta customização por meio de extensões que ampliam funcionalidades conforme a necessidade do desenvolvedor.</a:t>
            </a:r>
          </a:p>
        </p:txBody>
      </p:sp>
      <p:pic>
        <p:nvPicPr>
          <p:cNvPr id="7" name="Espaço Reservado para Conteúdo 6" descr="Conceito de tecnologia digital">
            <a:extLst>
              <a:ext uri="{FF2B5EF4-FFF2-40B4-BE49-F238E27FC236}">
                <a16:creationId xmlns:a16="http://schemas.microsoft.com/office/drawing/2014/main" id="{263EC7A7-2B4B-4742-90A9-B2DF8AD8C2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9621" r="2790" b="1"/>
          <a:stretch>
            <a:fillRect/>
          </a:stretch>
        </p:blipFill>
        <p:spPr>
          <a:xfrm>
            <a:off x="4502843" y="2"/>
            <a:ext cx="7689157" cy="6399151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D28ED2-7D00-470D-97DD-E2D3CDCC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A25D4F-A2C8-FF3C-38DE-3ED711E3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B9E37D-6634-5FF6-D9AA-8312DC60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476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1E9F8-B84E-DB79-84E4-06B0CF4C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Razões para a escolha do Visual Studio em projetos robustos</a:t>
            </a:r>
          </a:p>
        </p:txBody>
      </p:sp>
      <p:pic>
        <p:nvPicPr>
          <p:cNvPr id="7" name="Espaço Reservado para Conteúdo 6" descr="Conceito de tecnologia digital">
            <a:extLst>
              <a:ext uri="{FF2B5EF4-FFF2-40B4-BE49-F238E27FC236}">
                <a16:creationId xmlns:a16="http://schemas.microsoft.com/office/drawing/2014/main" id="{02830C1F-0A0A-4D6B-B532-CE1C222C66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61" r="33408" b="2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E489108-4462-4F96-A1F1-9FF26B78479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Depuração Integrada Avançada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Visual Studio oferece ferramentas poderosas para identificar e corrigir erros rapidamente em projetos complexos.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Designer Visual Intuitivo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Permite criar interfaces gráficas com facilidade, acelerando o desenvolvimento visual de aplicações.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Suporte a Múltiplas Linguagens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Compatível com diversas linguagens de programação, facilitando a integração e desenvolvimento em diferentes ambientes.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Gerenciamento de Projetos Complexos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Oferece recursos para organizar e gerenciar projetos grandes de forma eficiente e colaborativa.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A4C749-81C0-F8E5-9A18-4B94E573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99780-E651-E319-81DF-11CB8838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39D415-2939-0581-B468-5D2414E4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90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B3923-57D6-D669-D6D7-FC8447E7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Arquitetura de software: adotando MVC e DDD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A11AD4E-76D9-69B7-1F5D-AC7ADE8F9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87EBDB-57D4-7D99-2997-DD36573C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D74DC3-97DF-6F0A-CF3F-3D307B92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0792B7-586F-C1D9-6557-2A4F4039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42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8E0BA-6745-E786-FB18-288C985A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Fundamentos do padrão MVC</a:t>
            </a:r>
          </a:p>
        </p:txBody>
      </p:sp>
      <p:pic>
        <p:nvPicPr>
          <p:cNvPr id="7" name="Espaço Reservado para Conteúdo 6" descr="Conceito de Banco de Dados com uma Visão Isométrica">
            <a:extLst>
              <a:ext uri="{FF2B5EF4-FFF2-40B4-BE49-F238E27FC236}">
                <a16:creationId xmlns:a16="http://schemas.microsoft.com/office/drawing/2014/main" id="{11CFB2B5-5062-49F7-9817-CA69720B7E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439" r="2" b="12825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270BF79-3DC7-4BB0-B3CC-792FD9A228C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Separação em Camadas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O padrão MVC divide a aplicação em camadas Model, View e Controller para melhor organização.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Melhoria na Manutenção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Separar responsabilidades facilita a manutenção e atualização do código sem afetar outras partes.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Desenvolvimento Colaborativo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O MVC permite que equipes trabalhem simultaneamente em diferentes camadas da aplicação.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B747DC-A6DC-3636-2239-3C3E14B6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CF8B7F-00CA-79FC-AEF7-A52F8902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310C18-B16D-34A8-0573-0C78EEBB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18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529F6-B93D-E3AE-C5D9-10867D98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Motivação e vantagens da abordagem DDD</a:t>
            </a:r>
          </a:p>
        </p:txBody>
      </p:sp>
      <p:pic>
        <p:nvPicPr>
          <p:cNvPr id="7" name="Espaço Reservado para Conteúdo 6" descr="Empresário inteligente escrevendo palavras em palavras cruzadas.">
            <a:extLst>
              <a:ext uri="{FF2B5EF4-FFF2-40B4-BE49-F238E27FC236}">
                <a16:creationId xmlns:a16="http://schemas.microsoft.com/office/drawing/2014/main" id="{B5592349-77DF-486A-87C3-B748B192DD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732" r="-1" b="738"/>
          <a:stretch>
            <a:fillRect/>
          </a:stretch>
        </p:blipFill>
        <p:spPr>
          <a:xfrm>
            <a:off x="20" y="1"/>
            <a:ext cx="6591280" cy="6410303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30ECB65-6487-48BE-AF94-7B7A8C26088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96328" y="2276856"/>
            <a:ext cx="438912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Entendimento do Domínio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DDD promove o profundo entendimento do domínio do negócio para melhorar o desenvolvimento de software.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Alinhamento ao Código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código é alinhado às regras de negócio, garantindo soluções precisas e eficazes.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Facilidade de Evolução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DDD facilita a evolução contínua do sistema sem comprometer sua integridade.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049C80-3904-33FC-D3C1-22E31C53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2D4E70-F9AA-7434-62A1-CC9042BC3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ED88FA-C758-E64A-8FE1-8537D207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38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FF941-4249-DF25-BCCF-BDF7DDAC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 sz="5600"/>
              <a:t>Estruturação do projeto e explicação dos componentes de código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33C330C-553F-1AB7-CCB3-CAF825708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6FD528-99FF-0457-4D8E-746BC82A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B67C63-627E-E56B-6791-9841AD01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558FE0-6FFA-3C45-39B0-36C12DC6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14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5E139-DEBB-E7C0-9336-3E0E436D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Modelos e configuração do DbContext</a:t>
            </a:r>
          </a:p>
        </p:txBody>
      </p:sp>
      <p:pic>
        <p:nvPicPr>
          <p:cNvPr id="7" name="Espaço Reservado para Conteúdo 6" descr="Conceito de comunicação de banco de dados">
            <a:extLst>
              <a:ext uri="{FF2B5EF4-FFF2-40B4-BE49-F238E27FC236}">
                <a16:creationId xmlns:a16="http://schemas.microsoft.com/office/drawing/2014/main" id="{05F3C09C-9091-4669-80F6-8442AF05C9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6028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DCD6F3A-2CC3-4F57-BBA0-0E33B0799EB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Modelos como Entidades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Modelos representam entidades do domínio que estruturam os dados no banco.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Configuração do DbContext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DbContext gerencia a conexão com o banco e facilita operações CRUD eficientes.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58B3E-0A1E-3E77-A0C6-B329A81F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A65123-929F-5EA7-8C76-B03A1AC59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74C67F-C459-FE65-1ABE-D60B3685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6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34A9D-BDA5-11C4-167F-E3C4058F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Desenvolvimento de serviços, controllers e DTOs</a:t>
            </a:r>
          </a:p>
        </p:txBody>
      </p:sp>
      <p:pic>
        <p:nvPicPr>
          <p:cNvPr id="7" name="Espaço Reservado para Conteúdo 6" descr="Resolução 4K">
            <a:extLst>
              <a:ext uri="{FF2B5EF4-FFF2-40B4-BE49-F238E27FC236}">
                <a16:creationId xmlns:a16="http://schemas.microsoft.com/office/drawing/2014/main" id="{D2F876FA-94FE-439D-91B2-A2CE5FCD4F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814" r="16201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25AA6F-ED11-4CCE-B1AB-19ACEE95278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Função dos Serviços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Serviços encapsulam a lógica de negócio garantindo organização e reutilização do código.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Gerenciamento de Controllers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Controllers gerenciam requisições HTTP, intermediando comunicação entre cliente e servidor.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Uso de DTOs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DTOs transferem dados entre cliente e servidor de forma eficiente e segura, evitando exposição desnecessária.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BAE66F-F766-5810-A519-794663E3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C3987C-842A-ADE1-2F1B-A1AA394D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4927A0-3E73-1264-CF4D-07CC571D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6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16F12-9424-76EB-1C8C-4650203E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 sz="5600"/>
              <a:t>Entity Framework Core: gerenciamento de dados e migrações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D10AEA-2CE2-D960-CCE8-840E8EE1E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061F32-EBC0-5A44-65BE-115FA17107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5C16BD-E6D1-4FE4-5A7E-128710E0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B9791D-1505-7C65-272F-A84E1820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52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C9932-EB8A-951D-0414-27265295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Entendendo o ORM e suas utilidades</a:t>
            </a:r>
          </a:p>
        </p:txBody>
      </p:sp>
      <p:pic>
        <p:nvPicPr>
          <p:cNvPr id="7" name="Espaço Reservado para Conteúdo 6" descr="Um homem está em frente a uma parede iluminada com números em fileira, que são exibidos contra uma parede preta. Isso dá um efeito interessante.">
            <a:extLst>
              <a:ext uri="{FF2B5EF4-FFF2-40B4-BE49-F238E27FC236}">
                <a16:creationId xmlns:a16="http://schemas.microsoft.com/office/drawing/2014/main" id="{E5D9942A-B2D9-4F7C-A2BE-A9374E174A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476" r="15452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51E0E67-81C7-4F20-BA8C-0B098756581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Simplificação do Acesso a Dados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ORM transforma tabelas de bancos relacionais em objetos, facilitando o acesso e a manipulação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Aumento da Produtividade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Usar ORM permite que desenvolvedores escrevam menos código para gerenciar dados, acelerando o desenvolvimento.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Redução de Erros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ORM ajuda a evitar erros comuns na manipulação direta de SQL, aumentando a segurança do código.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7F74C0-208F-75A1-1ABC-0558FB9C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5DE498-1E1B-C8C1-222F-DD5E41A5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6CDDD5-B54C-2EEC-8921-2B26A2D1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06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BA7FB-4DB6-897F-1B94-FD36E832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</p:spPr>
        <p:txBody>
          <a:bodyPr anchor="ctr">
            <a:normAutofit/>
          </a:bodyPr>
          <a:lstStyle/>
          <a:p>
            <a:r>
              <a:rPr lang="pt-BR" sz="6200"/>
              <a:t>Agenda da Sessão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404F1E2-E8F4-4C44-AACA-9060760E1C3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3760595" y="1440811"/>
            <a:ext cx="7324155" cy="4849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A importância de publicar projetos no GitHub</a:t>
            </a:r>
          </a:p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Introdução ao Git e GitHub com passos práticos</a:t>
            </a:r>
          </a:p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Escolha de ferramentas: Visual Studio versus Visual Studio Code</a:t>
            </a:r>
          </a:p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Arquitetura de software: adotando MVC e DDD</a:t>
            </a:r>
          </a:p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Estruturação do projeto e explicação dos componentes de código</a:t>
            </a:r>
          </a:p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Entity Framework Core: gerenciamento de dados e migrações</a:t>
            </a:r>
          </a:p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Construção e uso de API: exemplos e aplicações comunitárias</a:t>
            </a:r>
          </a:p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Documentação e teste de APIs com Swagger</a:t>
            </a:r>
          </a:p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Processos práticos: preparação, execução e publicação do projeto</a:t>
            </a:r>
          </a:p>
          <a:p>
            <a:pPr marL="457200" indent="-457200"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700" kern="1200" dirty="0"/>
              <a:t>Boas práticas e próximos passos para aprimorar projetos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4808AD-DD6C-FAE4-02E4-B911A556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F6EDA7-1A89-2844-9F95-930966A8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33EDB1-3B84-8149-1F7B-6739B42C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7" name="Espaço Reservado para Conteúdo 6" descr="Laptop, smartphone e serviço de computador em fundo digital">
            <a:extLst>
              <a:ext uri="{FF2B5EF4-FFF2-40B4-BE49-F238E27FC236}">
                <a16:creationId xmlns:a16="http://schemas.microsoft.com/office/drawing/2014/main" id="{0E0630A6-90CA-4D4D-8AFE-FAEC45BB2B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l="15036" r="20233" b="1"/>
          <a:stretch>
            <a:fillRect/>
          </a:stretch>
        </p:blipFill>
        <p:spPr>
          <a:xfrm>
            <a:off x="431172" y="1440811"/>
            <a:ext cx="3138923" cy="4849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91533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845C9-04B1-D9C7-EEAA-7BF98B15C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Execução dos comandos Add-Migration e Update-Database</a:t>
            </a:r>
          </a:p>
        </p:txBody>
      </p:sp>
      <p:pic>
        <p:nvPicPr>
          <p:cNvPr id="7" name="Espaço Reservado para Conteúdo 6" descr="Código de DNA em uma grande tela de LED">
            <a:extLst>
              <a:ext uri="{FF2B5EF4-FFF2-40B4-BE49-F238E27FC236}">
                <a16:creationId xmlns:a16="http://schemas.microsoft.com/office/drawing/2014/main" id="{0551BF8B-4858-4124-AE81-91582F2B1E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9324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0398E30-285D-4460-96AF-67B0277F1DD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Criação de Migrações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comando Add-Migration gera arquivos para registrar alterações no modelo de dados antes de atualizar o banco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Atualização do Banco de Dados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comando Update-Database aplica as migrações criadas para modificar o esquema do banco de dados de forma controlada.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D35AD0-11E7-6E65-6E9B-B4FDD9F3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39A195-B84A-FCC5-7C6B-5CCDE76F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E8EE50-A066-CA44-48B8-93E642A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95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66BE2-0625-0939-D579-D74E3034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 sz="5600"/>
              <a:t>Construção e uso de API: exemplos e aplicações comunitárias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3FC5998-3A73-1BC8-3065-6D5B4AB95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3C6F68-B0D3-645E-4E7E-55392B61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734583-53EE-7F0D-F568-957530F8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B938F6-B39C-0AC2-B0D9-5584096D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9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A976A-1ADF-9B73-A8AB-207ECC42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Motivos para criar uma API</a:t>
            </a:r>
          </a:p>
        </p:txBody>
      </p:sp>
      <p:pic>
        <p:nvPicPr>
          <p:cNvPr id="7" name="Espaço Reservado para Conteúdo 6" descr="close Inteligência Artificial Technology cérebro para fundos">
            <a:extLst>
              <a:ext uri="{FF2B5EF4-FFF2-40B4-BE49-F238E27FC236}">
                <a16:creationId xmlns:a16="http://schemas.microsoft.com/office/drawing/2014/main" id="{0F1531C2-A542-4835-B4F1-9E9B745942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6489" r="12835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3BE12BC-0552-43F7-BE07-95EB78DEC92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Integração entre Sistemas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APIs permitem que diferentes sistemas se comuniquem facilmente, promovendo integração eficiente e fluida.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Reutilização de Serviços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APIs facilitam a reutilização de funcionalidades existentes, economizando tempo e recursos no desenvolvimento.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Suporte a Múltiplas Plataformas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APIs suportam múltiplas plataformas e dispositivos, garantindo acessibilidade e compatibilidade padronizada.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B8B70E-D93E-AECA-0429-23E93712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B3B04C-1085-D460-F255-D5CE0F3A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020779-49C2-AF5A-BA63-BC4B7DB97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2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3D8DB-2A65-4312-493C-C0E1F4EF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 anchor="b">
            <a:normAutofit/>
          </a:bodyPr>
          <a:lstStyle/>
          <a:p>
            <a:r>
              <a:rPr lang="pt-BR" sz="3000"/>
              <a:t>Caso de uso: aplicações multilinguagem e apoio a povos originários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DE8DE2-B768-9CE5-D785-915DF314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E2A690-C4B3-4DC2-6005-2EA1014E6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12FB02-148E-EF1F-4772-844D0456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7" name="Espaço Reservado para Conteúdo 7">
            <a:extLst>
              <a:ext uri="{FF2B5EF4-FFF2-40B4-BE49-F238E27FC236}">
                <a16:creationId xmlns:a16="http://schemas.microsoft.com/office/drawing/2014/main" id="{3A8A6A85-6F28-42F0-8A78-6AB69D777E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42058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31172" y="1384847"/>
          <a:ext cx="11125032" cy="490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03532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09B47-A362-1475-D4A1-BCD41BD4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Contribuições para os Objetivos de Desenvolvimento Sustentável (ODS)</a:t>
            </a:r>
          </a:p>
        </p:txBody>
      </p:sp>
      <p:pic>
        <p:nvPicPr>
          <p:cNvPr id="7" name="Espaço Reservado para Conteúdo 6" descr="Tecnologia inteligente na moderna">
            <a:extLst>
              <a:ext uri="{FF2B5EF4-FFF2-40B4-BE49-F238E27FC236}">
                <a16:creationId xmlns:a16="http://schemas.microsoft.com/office/drawing/2014/main" id="{8776287A-FCCD-4BA1-B533-359006E1990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9323" r="1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E4A7806-4FDC-4F37-B23F-BE70CEEB587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Educação de Qualidade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Softwares e APIs facilitam o acesso a recursos educacionais, promovendo aprendizado inclusivo e eficiente.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Redução das Desigualdades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Tecnologias digitais ajudam a diminuir disparidades sociais ao ampliar o acesso a serviços essenciais.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Inovação Sustentável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APIs e softwares fomentam soluções tecnológicas que promovem o desenvolvimento econômico e ambiental sustentável.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8DAEBB-4D61-CFC8-D0AC-35870A281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7ACB66-8776-F01D-B3D1-ED34D0B6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A14452-4485-F031-521F-339E99C1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89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BC52D-879C-3256-1B31-BB992CDB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Documentação e teste de APIs com Swagger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73FB9ED-82CF-4D72-3BFC-77532F1E8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B09327-C9C4-C19A-1DEF-228467FA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A82861-CF11-AF63-D220-F5B48583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F4974D-ED72-6F4C-56C1-FFFC9EA5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0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B75F0-BD1C-FB0E-5B9D-48013E9B7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Preparando documentação automática</a:t>
            </a:r>
          </a:p>
        </p:txBody>
      </p:sp>
      <p:pic>
        <p:nvPicPr>
          <p:cNvPr id="7" name="Espaço Reservado para Conteúdo 6" descr="Resolução 4K">
            <a:extLst>
              <a:ext uri="{FF2B5EF4-FFF2-40B4-BE49-F238E27FC236}">
                <a16:creationId xmlns:a16="http://schemas.microsoft.com/office/drawing/2014/main" id="{54D14970-9A0D-4EDF-8361-12E705F114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578" r="15437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08177F3-F8EB-401B-85C5-442D000CB71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21040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Interface interativa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Swagger cria uma interface amigável que facilita a visualização e interação com a API.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Descrição completa da API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Documenta endpoints, métodos HTTP, parâmetros e respostas de forma clara.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Facilidade para desenvolvedores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documentação ajuda os desenvolvedores a entender e usar a API rapidamente.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FC2517-FE67-2205-4895-E81F932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10A5BB-A1B4-FEAF-E1E9-8BA49AB0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E03A0B-BBC1-8AF2-B398-68C2D562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88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471BF-0D03-E684-D0DC-7E8A0BDC7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Realizando testes práticos utilizando Swagger</a:t>
            </a:r>
          </a:p>
        </p:txBody>
      </p:sp>
      <p:pic>
        <p:nvPicPr>
          <p:cNvPr id="7" name="Espaço Reservado para Conteúdo 6" descr="Plano cortado de um jovem programador de computador analisando dados">
            <a:extLst>
              <a:ext uri="{FF2B5EF4-FFF2-40B4-BE49-F238E27FC236}">
                <a16:creationId xmlns:a16="http://schemas.microsoft.com/office/drawing/2014/main" id="{6F489A53-A2C5-4BAE-AD96-F3EBF8A80D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474" r="4850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B1E2BCC-D7AB-4963-AA84-0249FF64848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Execução de Chamadas API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Swagger permite realizar chamadas diretas à API para testar funcionalidades instantaneamente.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Validação de Respostas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É possível validar as respostas da API para garantir que os dados estejam corretos e no formato esperado.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Identificação Rápida de Erros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Swagger facilita a identificação e correção rápida de erros durante o desenvolvimento.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CD5EFD-B75F-D286-954F-A62125FE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55F352-45F8-7D01-507F-F791A5FF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012650-7839-7C1C-9B02-DBB6020D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45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7805B-6CDC-4805-34F5-B5D0E58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 sz="4700"/>
              <a:t>Processos práticos: preparação, execução e publicação do projeto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8E235F-177C-0388-D516-226B12A31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379828-BEDE-7751-64EE-AE8F3DA7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1EDA4-1CA1-B885-A4D1-929CBF4CD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7C5F99-FBB8-ACF8-18B1-C2DAFE52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70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6BB23-A9E8-D3B9-7FA0-11550FCA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Configurar o ambiente e dependências</a:t>
            </a:r>
          </a:p>
        </p:txBody>
      </p:sp>
      <p:pic>
        <p:nvPicPr>
          <p:cNvPr id="7" name="Espaço Reservado para Conteúdo 6" descr="Histórico moderno em data centers e tecnologia">
            <a:extLst>
              <a:ext uri="{FF2B5EF4-FFF2-40B4-BE49-F238E27FC236}">
                <a16:creationId xmlns:a16="http://schemas.microsoft.com/office/drawing/2014/main" id="{4CC07D1B-416C-43CE-8D91-C8E387FCD6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8736" r="41076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4001C9D-6F6E-471C-889F-5951ABD5063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21040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Instalação de Ferramentas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É essencial instalar todas as ferramentas necessárias para o desenvolvimento adequado do projeto.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Configuração de Variáveis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Configure variáveis de ambiente para garantir que as aplicações acessem as configurações corretas.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Gerenciamento de Dependências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Instale e gerencie bibliotecas e dependências para garantir o funcionamento correto do projeto.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BCE793-FDEA-55EC-9F06-6715CA16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BE5834-91F3-BB39-2F20-5A96D00C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CEE0ED-49F2-77A8-4340-83327E35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84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AE3A9-BAC4-CA73-40D3-35418F98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A importância de publicar projetos no GitHub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A7000ED-C989-FE42-93C7-B15FE51B0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D99E5-CB98-B4C1-52EE-06247A832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658C63-489F-2A24-3A12-FCBAAE75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53C89F-E909-1C4A-680E-E613B810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37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FAC49-86AB-E615-69E3-9F75744F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 anchor="b">
            <a:normAutofit/>
          </a:bodyPr>
          <a:lstStyle/>
          <a:p>
            <a:r>
              <a:rPr lang="pt-BR" sz="3000"/>
              <a:t>Rodar, migrar e publicar o projeto de ponta a ponta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A86F3C-5657-49C9-2E93-92DDCBC6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96B55A-586A-6D0F-E78C-D1846174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249FCB-BB26-E318-1A5E-12AC61BB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graphicFrame>
        <p:nvGraphicFramePr>
          <p:cNvPr id="7" name="Espaço Reservado para Conteúdo 7">
            <a:extLst>
              <a:ext uri="{FF2B5EF4-FFF2-40B4-BE49-F238E27FC236}">
                <a16:creationId xmlns:a16="http://schemas.microsoft.com/office/drawing/2014/main" id="{E5FEBD3F-5878-4E46-A992-9A2EA598C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48660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31172" y="1384847"/>
          <a:ext cx="11125032" cy="490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15115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315A3-A99C-AAD5-FA88-408DD92C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Boas práticas e próximos passos para aprimorar projetos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1E4ABE-F382-6BE9-1166-9546A8650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E75D90-FD5C-C51D-1516-704D76B9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179F4D-2A3A-DC62-C500-4B4983B8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D1868F-BE0F-2F7B-2220-0E77466A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28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A02C6-2F0C-FEA9-3181-A27A3563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Manutenção e evolução do código</a:t>
            </a:r>
          </a:p>
        </p:txBody>
      </p:sp>
      <p:pic>
        <p:nvPicPr>
          <p:cNvPr id="7" name="Espaço Reservado para Conteúdo 6" descr="Pessoas trabalhando em um computador">
            <a:extLst>
              <a:ext uri="{FF2B5EF4-FFF2-40B4-BE49-F238E27FC236}">
                <a16:creationId xmlns:a16="http://schemas.microsoft.com/office/drawing/2014/main" id="{6F4FC06C-E87B-4601-BAD4-84950BE1F7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3195" r="23538" b="1"/>
          <a:stretch>
            <a:fillRect/>
          </a:stretch>
        </p:blipFill>
        <p:spPr>
          <a:xfrm>
            <a:off x="20" y="10"/>
            <a:ext cx="4147906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010AF78-24D5-4838-8DE8-D2D67A6797D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20076" y="1380744"/>
            <a:ext cx="676656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Revisões Regulares de Código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Revisar o código constantemente ajuda a identificar erros e melhorar a qualidade do software.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Refatoração Contínua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Refatorar código mantém o projeto limpo, eficiente e fácil de manter.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Controle de Versão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Utilizar ferramentas de controle de versão garante histórico e colaboração eficiente.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Feedback da Comunidade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Comentários dos usuários e desenvolvedores ajudam a ajustar e atualizar o projeto.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23F9BE-855E-5247-C15F-A96260AF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05F612-F77E-EBEC-8ACA-A720EA1E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EF1433-5347-672C-9342-B78015E4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5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E78F-4D17-7F32-14AA-41503998A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0" kern="1200" cap="all" baseline="0">
                <a:latin typeface="+mj-lt"/>
                <a:ea typeface="+mj-ea"/>
                <a:cs typeface="+mj-cs"/>
              </a:rPr>
              <a:t>Sugestões de aprimoramento contínuo</a:t>
            </a:r>
          </a:p>
        </p:txBody>
      </p:sp>
      <p:pic>
        <p:nvPicPr>
          <p:cNvPr id="7" name="Espaço Reservado para Conteúdo 6" descr="Imagem conceitual representando a interface de mídia mosaico e o software digital. Uma parede de telas se curva para fora de vista, cintilando com uma variedade de gráficos aleatórios, animações e imagens simples de ícones.">
            <a:extLst>
              <a:ext uri="{FF2B5EF4-FFF2-40B4-BE49-F238E27FC236}">
                <a16:creationId xmlns:a16="http://schemas.microsoft.com/office/drawing/2014/main" id="{145FD33C-E930-41BE-833F-A1E42B3178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409" r="3941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12DC39E-DDA6-46FE-B381-5577E41C7A1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Integração Contínua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Adote integração contínua para integrar mudanças de código regularmente, evitando conflitos e facilitando a colaboração.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Testes Automatizados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Implemente testes automatizados para garantir a qualidade do código e detectar erros rapidamente.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Atualização de Dependências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Atualize constantemente as dependências para manter a segurança e a eficiência do projeto.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CEC7F0-5B78-162C-6853-A5E3CBFD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90BF8A-604D-89D2-BC9F-F4AAC490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3B776D-5426-DFAA-216E-BF37C2B7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32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2D7FF-ADAF-7F0B-FD48-08555F97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pt-BR"/>
              <a:t>Conclusão</a:t>
            </a:r>
          </a:p>
        </p:txBody>
      </p:sp>
      <p:graphicFrame>
        <p:nvGraphicFramePr>
          <p:cNvPr id="10" name="Espaço Reservado para Conteúdo 2">
            <a:extLst>
              <a:ext uri="{FF2B5EF4-FFF2-40B4-BE49-F238E27FC236}">
                <a16:creationId xmlns:a16="http://schemas.microsoft.com/office/drawing/2014/main" id="{71F935B8-134F-4DB2-F6A2-11FAD457446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2309119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CB765A-92C9-1E62-F9D5-72B889569D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1BE420-8BC8-12B7-20A0-073B6A30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A6C48C-D5C2-301A-7670-C881D11F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017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C2DA9-FD0D-D0F9-643E-ED68456C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Motivações para compartilhar código e conhecimento</a:t>
            </a:r>
          </a:p>
        </p:txBody>
      </p:sp>
      <p:pic>
        <p:nvPicPr>
          <p:cNvPr id="7" name="Espaço Reservado para Conteúdo 6" descr="Amigos em uma videochamada">
            <a:extLst>
              <a:ext uri="{FF2B5EF4-FFF2-40B4-BE49-F238E27FC236}">
                <a16:creationId xmlns:a16="http://schemas.microsoft.com/office/drawing/2014/main" id="{B1D441C1-0166-4BFD-9B3F-97AEEC3131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492" r="45242" b="1"/>
          <a:stretch>
            <a:fillRect/>
          </a:stretch>
        </p:blipFill>
        <p:spPr>
          <a:xfrm>
            <a:off x="20" y="10"/>
            <a:ext cx="4147906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95A5CC-F73D-421D-A6E1-3017351874E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20076" y="1380744"/>
            <a:ext cx="676656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Transparência no Código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Compartilhar código promove transparência, facilitando a revisão e a confiança no desenvolvimento de software.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Aprendizado Contínuo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Publicar projetos permite aprendizado constante por meio de feedback e contribuições externas.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Portfólio Acessível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Projetos publicados criam um portfólio online acessível para mostrar habilidades e experiências.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Estímulo à Inovação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Compartilhar conhecimento incentiva a inovação e a colaboração na comunidade de desenvolvimento.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DB7CCD-650E-3B9C-6C5B-A6C90213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7B6E6-2814-AFB7-CB8D-1A0E7365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ED46DF-612D-FCBF-BCAF-264471FC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40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2A4DB6-836D-B425-F9D3-F54F0B7C3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</p:spPr>
        <p:txBody>
          <a:bodyPr anchor="ctr">
            <a:normAutofit/>
          </a:bodyPr>
          <a:lstStyle/>
          <a:p>
            <a:r>
              <a:rPr lang="pt-BR" sz="3000"/>
              <a:t>Benefícios para colaboração e desenvolvimento profissional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CCEE98-6D38-4F3C-A3F5-04C9AA14A90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53211" y="1440811"/>
            <a:ext cx="5231539" cy="48491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Colaboração em Tempo Real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GitHub permite que equipes trabalhem simultaneamente em projetos, facilitando a comunicação e coordenação de tarefas.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Controle de Versões Eficiente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sistema de controle de versões do GitHub possibilita rastrear mudanças no código e gerenciar diferentes versões facilmente.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Revisão de Código e Networking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GitHub facilita a revisão de código entre pares e oferece oportunidades para expandir redes profissionais na área tecnológica.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E646E4-1979-9D5D-97EE-5F2B4389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BAF281-240E-FFEF-2E07-E77F41991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BCE904-83E9-8049-55AC-7CA20E67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Espaço Reservado para Conteúdo 6" descr="Jovem desenvolvedora de software asiática, mentora, líder e gerente conversando com equipe executiva analisando código-fonte no escritório à noite. Conceito de desenvolvimento de programadores.">
            <a:extLst>
              <a:ext uri="{FF2B5EF4-FFF2-40B4-BE49-F238E27FC236}">
                <a16:creationId xmlns:a16="http://schemas.microsoft.com/office/drawing/2014/main" id="{DDFE16DE-C340-49D9-B975-62F3F655630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31172" y="2394017"/>
            <a:ext cx="5231539" cy="2942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4636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E86CE-4F08-BCE2-46C2-3029F033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Introdução ao Git e GitHub com passos práticos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F6EEA6-A0BA-9189-5B6B-4576B68FA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80E43A-27B4-25A0-97F8-D6B11C85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25C83B-C935-3C8C-18FF-9E4A0CBF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808BB1-A43B-DF86-9966-9D2DBF66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5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596B4-6B4C-8716-9173-9E18FB87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Conceitos básicos de versionamento com Git</a:t>
            </a:r>
          </a:p>
        </p:txBody>
      </p:sp>
      <p:pic>
        <p:nvPicPr>
          <p:cNvPr id="7" name="Espaço Reservado para Conteúdo 6" descr="Ícones de empresário e empresária desenhados à mão, em vermelho e preto, são conectados aleatoriamente por setas sobre fundo branco. Esta imagem mostra as redes sociais e a comunicação online entre empresários.">
            <a:extLst>
              <a:ext uri="{FF2B5EF4-FFF2-40B4-BE49-F238E27FC236}">
                <a16:creationId xmlns:a16="http://schemas.microsoft.com/office/drawing/2014/main" id="{449D2B8E-2C12-406A-97EC-A2691CDA93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194" r="8519" b="3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B3D0418-BDC8-42D5-8E36-22277598633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Sistema Distribuído de Controle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Git permite gerenciar versões de forma distribuída, facilitando o trabalho paralelo em diferentes cópias do projeto.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Acompanhamento de Alterações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sistema registra todas as alterações feitas no código, possibilitando revisão e histórico detalhado do projeto.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Ramificação de Projetos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Git facilita a criação de ramificações para desenvolver funcionalidades separadas sem afetar o código principal.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Trabalho em Equipe Organizado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 Git, equipes colaboram de forma segura, integrando mudanças e evitando conflitos no desenvolvimento.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32644F-3DB4-E3D1-2F9F-AE3BA7DE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1C394C-2010-D406-BEEA-2F771FDA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4CA645-DCB3-A370-016F-7EB958A0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29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4F3F5-CC22-6077-D0DE-40CFDB3A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Fluxo de trabalho para publicar um projeto no GitHub</a:t>
            </a:r>
          </a:p>
        </p:txBody>
      </p:sp>
      <p:pic>
        <p:nvPicPr>
          <p:cNvPr id="7" name="Espaço Reservado para Conteúdo 6" descr="Conceito de Computação em Nuvem">
            <a:extLst>
              <a:ext uri="{FF2B5EF4-FFF2-40B4-BE49-F238E27FC236}">
                <a16:creationId xmlns:a16="http://schemas.microsoft.com/office/drawing/2014/main" id="{AD7BA763-0BEE-4B05-9766-197F1D8C69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652" r="9506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EF6ABD-A520-4560-8055-0CFF6EEFD1E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Criação do Repositório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Comece criando um repositório no GitHub para armazenar seu projeto centralmente.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Inicialização Local com Git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Configure o repositório local com Git para controlar as versões do seu código.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Commit das Alterações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Registre as mudanças feitas no código com commits claros e descritivos.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Envio para o GitHub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Envie o código para o repositório remoto no GitHub para sincronização e colaboração.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AF7521-7802-DC13-011F-CE3B920F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969FBB-0E22-4DDD-5958-0B08E2038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CCE42F-0497-83AE-126C-5AAE5055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8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3EDAC-F80C-9921-FF3D-34C1517B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 sz="5600"/>
              <a:t>Escolha de ferramentas: Visual Studio versus Visual Studio Code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C8E8FF6-95B8-2015-1D9D-2BE8C2D63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261693-0DE3-FE71-0F29-543744B0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12/4/2025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8EBDB6-F600-9433-8B76-3E53C754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F39444-7136-414A-4978-6A77AFA1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5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3133</Words>
  <Application>Microsoft Office PowerPoint</Application>
  <PresentationFormat>Widescreen</PresentationFormat>
  <Paragraphs>353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Aptos</vt:lpstr>
      <vt:lpstr>Arial</vt:lpstr>
      <vt:lpstr>Neue Haas Grotesk Text Pro</vt:lpstr>
      <vt:lpstr>OasisVTI</vt:lpstr>
      <vt:lpstr>Gestão e Publicação de Projetos de Software no GitHub: Práticas e Ferramentas Modernas</vt:lpstr>
      <vt:lpstr>Agenda da Sessão</vt:lpstr>
      <vt:lpstr>A importância de publicar projetos no GitHub</vt:lpstr>
      <vt:lpstr>Motivações para compartilhar código e conhecimento</vt:lpstr>
      <vt:lpstr>Benefícios para colaboração e desenvolvimento profissional</vt:lpstr>
      <vt:lpstr>Introdução ao Git e GitHub com passos práticos</vt:lpstr>
      <vt:lpstr>Conceitos básicos de versionamento com Git</vt:lpstr>
      <vt:lpstr>Fluxo de trabalho para publicar um projeto no GitHub</vt:lpstr>
      <vt:lpstr>Escolha de ferramentas: Visual Studio versus Visual Studio Code</vt:lpstr>
      <vt:lpstr>Comparação entre Visual Studio e Visual Studio Code</vt:lpstr>
      <vt:lpstr>Razões para a escolha do Visual Studio em projetos robustos</vt:lpstr>
      <vt:lpstr>Arquitetura de software: adotando MVC e DDD</vt:lpstr>
      <vt:lpstr>Fundamentos do padrão MVC</vt:lpstr>
      <vt:lpstr>Motivação e vantagens da abordagem DDD</vt:lpstr>
      <vt:lpstr>Estruturação do projeto e explicação dos componentes de código</vt:lpstr>
      <vt:lpstr>Modelos e configuração do DbContext</vt:lpstr>
      <vt:lpstr>Desenvolvimento de serviços, controllers e DTOs</vt:lpstr>
      <vt:lpstr>Entity Framework Core: gerenciamento de dados e migrações</vt:lpstr>
      <vt:lpstr>Entendendo o ORM e suas utilidades</vt:lpstr>
      <vt:lpstr>Execução dos comandos Add-Migration e Update-Database</vt:lpstr>
      <vt:lpstr>Construção e uso de API: exemplos e aplicações comunitárias</vt:lpstr>
      <vt:lpstr>Motivos para criar uma API</vt:lpstr>
      <vt:lpstr>Caso de uso: aplicações multilinguagem e apoio a povos originários</vt:lpstr>
      <vt:lpstr>Contribuições para os Objetivos de Desenvolvimento Sustentável (ODS)</vt:lpstr>
      <vt:lpstr>Documentação e teste de APIs com Swagger</vt:lpstr>
      <vt:lpstr>Preparando documentação automática</vt:lpstr>
      <vt:lpstr>Realizando testes práticos utilizando Swagger</vt:lpstr>
      <vt:lpstr>Processos práticos: preparação, execução e publicação do projeto</vt:lpstr>
      <vt:lpstr>Configurar o ambiente e dependências</vt:lpstr>
      <vt:lpstr>Rodar, migrar e publicar o projeto de ponta a ponta</vt:lpstr>
      <vt:lpstr>Boas práticas e próximos passos para aprimorar projetos</vt:lpstr>
      <vt:lpstr>Manutenção e evolução do código</vt:lpstr>
      <vt:lpstr>Sugestões de aprimoramento contínuo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Wilson Queiroz Ribeiro</dc:creator>
  <cp:lastModifiedBy>Wilson Queiroz Ribeiro</cp:lastModifiedBy>
  <cp:revision>1</cp:revision>
  <dcterms:created xsi:type="dcterms:W3CDTF">2025-12-04T05:53:01Z</dcterms:created>
  <dcterms:modified xsi:type="dcterms:W3CDTF">2025-12-04T11:19:04Z</dcterms:modified>
</cp:coreProperties>
</file>